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theme/themeOverride2.xml" ContentType="application/vnd.openxmlformats-officedocument.themeOverride+xml"/>
  <Override PartName="/ppt/charts/chart4.xml" ContentType="application/vnd.openxmlformats-officedocument.drawingml.chart+xml"/>
  <Override PartName="/ppt/theme/themeOverride3.xml" ContentType="application/vnd.openxmlformats-officedocument.themeOverride+xml"/>
  <Override PartName="/ppt/charts/chart5.xml" ContentType="application/vnd.openxmlformats-officedocument.drawingml.chart+xml"/>
  <Override PartName="/ppt/theme/themeOverride4.xml" ContentType="application/vnd.openxmlformats-officedocument.themeOverride+xml"/>
  <Override PartName="/ppt/charts/chart6.xml" ContentType="application/vnd.openxmlformats-officedocument.drawingml.chart+xml"/>
  <Override PartName="/ppt/theme/themeOverride5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81" r:id="rId3"/>
    <p:sldId id="393" r:id="rId4"/>
    <p:sldId id="383" r:id="rId5"/>
    <p:sldId id="384" r:id="rId6"/>
    <p:sldId id="385" r:id="rId7"/>
    <p:sldId id="386" r:id="rId8"/>
    <p:sldId id="391" r:id="rId9"/>
    <p:sldId id="395" r:id="rId10"/>
    <p:sldId id="396" r:id="rId11"/>
    <p:sldId id="397" r:id="rId12"/>
    <p:sldId id="398" r:id="rId13"/>
    <p:sldId id="399" r:id="rId14"/>
    <p:sldId id="400" r:id="rId15"/>
    <p:sldId id="401" r:id="rId16"/>
    <p:sldId id="402" r:id="rId17"/>
    <p:sldId id="403" r:id="rId18"/>
    <p:sldId id="404" r:id="rId19"/>
    <p:sldId id="405" r:id="rId20"/>
    <p:sldId id="406" r:id="rId21"/>
    <p:sldId id="408" r:id="rId22"/>
    <p:sldId id="409" r:id="rId23"/>
    <p:sldId id="410" r:id="rId24"/>
    <p:sldId id="411" r:id="rId25"/>
    <p:sldId id="412" r:id="rId26"/>
    <p:sldId id="413" r:id="rId27"/>
    <p:sldId id="407" r:id="rId28"/>
    <p:sldId id="414" r:id="rId29"/>
    <p:sldId id="416" r:id="rId30"/>
    <p:sldId id="417" r:id="rId31"/>
    <p:sldId id="418" r:id="rId32"/>
    <p:sldId id="419" r:id="rId33"/>
    <p:sldId id="420" r:id="rId34"/>
    <p:sldId id="421" r:id="rId35"/>
    <p:sldId id="422" r:id="rId36"/>
    <p:sldId id="425" r:id="rId37"/>
    <p:sldId id="394" r:id="rId38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5959"/>
    <a:srgbClr val="EEC4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Orta Stil 4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269D01E-BC32-4049-B463-5C60D7B0CCD2}" styleName="Tema Uygulanmış Stil 2 - Vurgu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12C8C85-51F0-491E-9774-3900AFEF0FD7}" styleName="Açık Stil 2 - Vurgu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Açık Stil 3 - Vurgu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Açık Stil 3 - Vurgu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Orta Stil 1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AF606853-7671-496A-8E4F-DF71F8EC918B}" styleName="Koyu Stil 1 - Vurgu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Koyu Stil 2 - Vurgu 5/Vurgu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Koyu Stil 2 - Vurgu 1/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Koyu Stil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5BE263C-DBD7-4A20-BB59-AAB30ACAA65A}" styleName="Orta Stil 3 - 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Orta Stil 3 - Vurgu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Orta Stil 3 - 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Orta Stil 3 - Vurgu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iu\Desktop\brifing%20emrah%20hoca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siu\Desktop\brifing%20emrah%20hoca.xlsx" TargetMode="External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al__ma_Sayfas_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al__ma_Sayfas_1.xlsx"/><Relationship Id="rId1" Type="http://schemas.openxmlformats.org/officeDocument/2006/relationships/themeOverride" Target="../theme/themeOverride3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al__ma_Sayfas_3.xlsx"/><Relationship Id="rId1" Type="http://schemas.openxmlformats.org/officeDocument/2006/relationships/themeOverride" Target="../theme/themeOverride4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al__ma_Sayfas_4.xlsx"/><Relationship Id="rId1" Type="http://schemas.openxmlformats.org/officeDocument/2006/relationships/themeOverride" Target="../theme/themeOverrid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44"/>
    </mc:Choice>
    <mc:Fallback>
      <c:style val="44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015507436570428"/>
          <c:y val="4.9344531933508309E-2"/>
          <c:w val="0.63933092738407704"/>
          <c:h val="0.8393147856517935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Sayfa1!$A$2</c:f>
              <c:strCache>
                <c:ptCount val="1"/>
                <c:pt idx="0">
                  <c:v> Hemşirelik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Sayfa1!$B$1:$F$1</c:f>
              <c:strCache>
                <c:ptCount val="5"/>
                <c:pt idx="0">
                  <c:v>2014Yılı</c:v>
                </c:pt>
                <c:pt idx="1">
                  <c:v>2015 Yılı</c:v>
                </c:pt>
                <c:pt idx="2">
                  <c:v>2016 Yılı</c:v>
                </c:pt>
                <c:pt idx="3">
                  <c:v>2017 Yılı</c:v>
                </c:pt>
                <c:pt idx="4">
                  <c:v>2018 Yılı</c:v>
                </c:pt>
              </c:strCache>
            </c:strRef>
          </c:cat>
          <c:val>
            <c:numRef>
              <c:f>Sayfa1!$B$2:$F$2</c:f>
              <c:numCache>
                <c:formatCode>General</c:formatCode>
                <c:ptCount val="5"/>
                <c:pt idx="0">
                  <c:v>461</c:v>
                </c:pt>
                <c:pt idx="1">
                  <c:v>483</c:v>
                </c:pt>
                <c:pt idx="2">
                  <c:v>557</c:v>
                </c:pt>
                <c:pt idx="3">
                  <c:v>635</c:v>
                </c:pt>
                <c:pt idx="4">
                  <c:v>926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987-42BD-BD1E-3EB23C0A61BD}"/>
            </c:ext>
          </c:extLst>
        </c:ser>
        <c:ser>
          <c:idx val="1"/>
          <c:order val="1"/>
          <c:tx>
            <c:strRef>
              <c:f>Sayfa1!$A$3</c:f>
              <c:strCache>
                <c:ptCount val="1"/>
                <c:pt idx="0">
                  <c:v>İş Sağlığı ve Göv. Böl.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Sayfa1!$B$1:$F$1</c:f>
              <c:strCache>
                <c:ptCount val="5"/>
                <c:pt idx="0">
                  <c:v>2014Yılı</c:v>
                </c:pt>
                <c:pt idx="1">
                  <c:v>2015 Yılı</c:v>
                </c:pt>
                <c:pt idx="2">
                  <c:v>2016 Yılı</c:v>
                </c:pt>
                <c:pt idx="3">
                  <c:v>2017 Yılı</c:v>
                </c:pt>
                <c:pt idx="4">
                  <c:v>2018 Yılı</c:v>
                </c:pt>
              </c:strCache>
            </c:strRef>
          </c:cat>
          <c:val>
            <c:numRef>
              <c:f>Sayfa1!$B$3:$F$3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61</c:v>
                </c:pt>
                <c:pt idx="4">
                  <c:v>89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987-42BD-BD1E-3EB23C0A61BD}"/>
            </c:ext>
          </c:extLst>
        </c:ser>
        <c:ser>
          <c:idx val="2"/>
          <c:order val="2"/>
          <c:tx>
            <c:strRef>
              <c:f>Sayfa1!$A$4</c:f>
              <c:strCache>
                <c:ptCount val="1"/>
                <c:pt idx="0">
                  <c:v>TOPLAM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Sayfa1!$B$1:$F$1</c:f>
              <c:strCache>
                <c:ptCount val="5"/>
                <c:pt idx="0">
                  <c:v>2014Yılı</c:v>
                </c:pt>
                <c:pt idx="1">
                  <c:v>2015 Yılı</c:v>
                </c:pt>
                <c:pt idx="2">
                  <c:v>2016 Yılı</c:v>
                </c:pt>
                <c:pt idx="3">
                  <c:v>2017 Yılı</c:v>
                </c:pt>
                <c:pt idx="4">
                  <c:v>2018 Yılı</c:v>
                </c:pt>
              </c:strCache>
            </c:strRef>
          </c:cat>
          <c:val>
            <c:numRef>
              <c:f>Sayfa1!$B$4:$F$4</c:f>
              <c:numCache>
                <c:formatCode>General</c:formatCode>
                <c:ptCount val="5"/>
                <c:pt idx="0">
                  <c:v>461</c:v>
                </c:pt>
                <c:pt idx="1">
                  <c:v>483</c:v>
                </c:pt>
                <c:pt idx="2">
                  <c:v>557</c:v>
                </c:pt>
                <c:pt idx="3">
                  <c:v>696</c:v>
                </c:pt>
                <c:pt idx="4">
                  <c:v>1015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987-42BD-BD1E-3EB23C0A61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74793728"/>
        <c:axId val="169479552"/>
      </c:barChart>
      <c:catAx>
        <c:axId val="17479372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69479552"/>
        <c:crosses val="autoZero"/>
        <c:auto val="1"/>
        <c:lblAlgn val="ctr"/>
        <c:lblOffset val="100"/>
        <c:noMultiLvlLbl val="0"/>
      </c:catAx>
      <c:valAx>
        <c:axId val="16947955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17479372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6170822397200355"/>
          <c:y val="0.37944706911636045"/>
          <c:w val="0.22162510936132981"/>
          <c:h val="0.3877721784776903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48"/>
    </mc:Choice>
    <mc:Fallback>
      <c:style val="4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Sayfa1!$B$37</c:f>
              <c:strCache>
                <c:ptCount val="1"/>
                <c:pt idx="0">
                  <c:v>I.Öğretim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Sayfa1!$C$36:$E$36</c:f>
              <c:strCache>
                <c:ptCount val="3"/>
                <c:pt idx="0">
                  <c:v>KIZ</c:v>
                </c:pt>
                <c:pt idx="1">
                  <c:v>ERKEK</c:v>
                </c:pt>
                <c:pt idx="2">
                  <c:v>TOPLAM</c:v>
                </c:pt>
              </c:strCache>
            </c:strRef>
          </c:cat>
          <c:val>
            <c:numRef>
              <c:f>Sayfa1!$C$37:$E$37</c:f>
              <c:numCache>
                <c:formatCode>General</c:formatCode>
                <c:ptCount val="3"/>
                <c:pt idx="0">
                  <c:v>272</c:v>
                </c:pt>
                <c:pt idx="1">
                  <c:v>319</c:v>
                </c:pt>
                <c:pt idx="2">
                  <c:v>591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6BE-45F5-ACB0-7543DB9747CE}"/>
            </c:ext>
          </c:extLst>
        </c:ser>
        <c:ser>
          <c:idx val="1"/>
          <c:order val="1"/>
          <c:tx>
            <c:strRef>
              <c:f>Sayfa1!$B$38</c:f>
              <c:strCache>
                <c:ptCount val="1"/>
                <c:pt idx="0">
                  <c:v>II.Öğretim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Sayfa1!$C$36:$E$36</c:f>
              <c:strCache>
                <c:ptCount val="3"/>
                <c:pt idx="0">
                  <c:v>KIZ</c:v>
                </c:pt>
                <c:pt idx="1">
                  <c:v>ERKEK</c:v>
                </c:pt>
                <c:pt idx="2">
                  <c:v>TOPLAM</c:v>
                </c:pt>
              </c:strCache>
            </c:strRef>
          </c:cat>
          <c:val>
            <c:numRef>
              <c:f>Sayfa1!$C$38:$E$38</c:f>
              <c:numCache>
                <c:formatCode>General</c:formatCode>
                <c:ptCount val="3"/>
                <c:pt idx="0">
                  <c:v>189</c:v>
                </c:pt>
                <c:pt idx="1">
                  <c:v>235</c:v>
                </c:pt>
                <c:pt idx="2">
                  <c:v>424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6BE-45F5-ACB0-7543DB9747CE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72643328"/>
        <c:axId val="169483008"/>
      </c:barChart>
      <c:catAx>
        <c:axId val="17264332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69483008"/>
        <c:crosses val="autoZero"/>
        <c:auto val="1"/>
        <c:lblAlgn val="ctr"/>
        <c:lblOffset val="100"/>
        <c:noMultiLvlLbl val="0"/>
      </c:catAx>
      <c:valAx>
        <c:axId val="16948300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172643328"/>
        <c:crosses val="autoZero"/>
        <c:crossBetween val="between"/>
      </c:valAx>
      <c:dTable>
        <c:showHorzBorder val="1"/>
        <c:showVertBorder val="1"/>
        <c:showOutline val="1"/>
        <c:showKeys val="0"/>
      </c:dTable>
    </c:plotArea>
    <c:legend>
      <c:legendPos val="r"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tx>
            <c:strRef>
              <c:f>Sayfa2!$D$20</c:f>
              <c:strCache>
                <c:ptCount val="1"/>
                <c:pt idx="0">
                  <c:v>24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tr-TR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Sayfa2!$B$20:$B$26</c:f>
              <c:strCache>
                <c:ptCount val="7"/>
                <c:pt idx="0">
                  <c:v>DİYARBAKIR</c:v>
                </c:pt>
                <c:pt idx="1">
                  <c:v>SİİRT</c:v>
                </c:pt>
                <c:pt idx="2">
                  <c:v>BATMAN</c:v>
                </c:pt>
                <c:pt idx="3">
                  <c:v>MARDİN</c:v>
                </c:pt>
                <c:pt idx="4">
                  <c:v>ŞIRNAK </c:v>
                </c:pt>
                <c:pt idx="5">
                  <c:v>Ş.URFA</c:v>
                </c:pt>
                <c:pt idx="6">
                  <c:v>Diğer İller</c:v>
                </c:pt>
              </c:strCache>
            </c:strRef>
          </c:cat>
          <c:val>
            <c:numRef>
              <c:f>Sayfa2!$D$20:$D$26</c:f>
              <c:numCache>
                <c:formatCode>General</c:formatCode>
                <c:ptCount val="7"/>
                <c:pt idx="0">
                  <c:v>24</c:v>
                </c:pt>
                <c:pt idx="1">
                  <c:v>35</c:v>
                </c:pt>
                <c:pt idx="2">
                  <c:v>12</c:v>
                </c:pt>
                <c:pt idx="3">
                  <c:v>6</c:v>
                </c:pt>
                <c:pt idx="4">
                  <c:v>6</c:v>
                </c:pt>
                <c:pt idx="5">
                  <c:v>5</c:v>
                </c:pt>
                <c:pt idx="6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E4A-4BB9-BB19-230BDBBE5EC2}"/>
            </c:ext>
          </c:extLst>
        </c:ser>
        <c:ser>
          <c:idx val="1"/>
          <c:order val="1"/>
          <c:tx>
            <c:strRef>
              <c:f>Sayfa2!$D$19</c:f>
              <c:strCache>
                <c:ptCount val="1"/>
                <c:pt idx="0">
                  <c:v>Kayıt Yaptıran Öğrenci İçindeki Yüzde Oranı   %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Sayfa2!$B$20:$B$26</c:f>
              <c:strCache>
                <c:ptCount val="7"/>
                <c:pt idx="0">
                  <c:v>DİYARBAKIR</c:v>
                </c:pt>
                <c:pt idx="1">
                  <c:v>SİİRT</c:v>
                </c:pt>
                <c:pt idx="2">
                  <c:v>BATMAN</c:v>
                </c:pt>
                <c:pt idx="3">
                  <c:v>MARDİN</c:v>
                </c:pt>
                <c:pt idx="4">
                  <c:v>ŞIRNAK </c:v>
                </c:pt>
                <c:pt idx="5">
                  <c:v>Ş.URFA</c:v>
                </c:pt>
                <c:pt idx="6">
                  <c:v>Diğer İller</c:v>
                </c:pt>
              </c:strCache>
            </c:strRef>
          </c:cat>
          <c:val>
            <c:numRef>
              <c:f>Sayfa2!$D$20:$D$26</c:f>
              <c:numCache>
                <c:formatCode>General</c:formatCode>
                <c:ptCount val="7"/>
                <c:pt idx="0">
                  <c:v>24</c:v>
                </c:pt>
                <c:pt idx="1">
                  <c:v>35</c:v>
                </c:pt>
                <c:pt idx="2">
                  <c:v>12</c:v>
                </c:pt>
                <c:pt idx="3">
                  <c:v>6</c:v>
                </c:pt>
                <c:pt idx="4">
                  <c:v>6</c:v>
                </c:pt>
                <c:pt idx="5">
                  <c:v>5</c:v>
                </c:pt>
                <c:pt idx="6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E4A-4BB9-BB19-230BDBBE5EC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600">
          <a:latin typeface="Arial Black" pitchFamily="34" charset="0"/>
        </a:defRPr>
      </a:pPr>
      <a:endParaRPr lang="tr-TR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Sayfa3!$C$47</c:f>
              <c:strCache>
                <c:ptCount val="1"/>
                <c:pt idx="0">
                  <c:v>Kız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Sayfa3!$D$46:$F$46</c:f>
              <c:strCache>
                <c:ptCount val="3"/>
                <c:pt idx="0">
                  <c:v>2016 Yılı</c:v>
                </c:pt>
                <c:pt idx="1">
                  <c:v>2017 Yılı</c:v>
                </c:pt>
                <c:pt idx="2">
                  <c:v>2018 Yılı</c:v>
                </c:pt>
              </c:strCache>
            </c:strRef>
          </c:cat>
          <c:val>
            <c:numRef>
              <c:f>Sayfa3!$D$47:$F$47</c:f>
              <c:numCache>
                <c:formatCode>General</c:formatCode>
                <c:ptCount val="3"/>
                <c:pt idx="0">
                  <c:v>12</c:v>
                </c:pt>
                <c:pt idx="1">
                  <c:v>29</c:v>
                </c:pt>
                <c:pt idx="2">
                  <c:v>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1D7-4B9B-A76D-39AFBEFAA966}"/>
            </c:ext>
          </c:extLst>
        </c:ser>
        <c:ser>
          <c:idx val="1"/>
          <c:order val="1"/>
          <c:tx>
            <c:strRef>
              <c:f>Sayfa3!$C$48</c:f>
              <c:strCache>
                <c:ptCount val="1"/>
                <c:pt idx="0">
                  <c:v>Erkek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Sayfa3!$D$46:$F$46</c:f>
              <c:strCache>
                <c:ptCount val="3"/>
                <c:pt idx="0">
                  <c:v>2016 Yılı</c:v>
                </c:pt>
                <c:pt idx="1">
                  <c:v>2017 Yılı</c:v>
                </c:pt>
                <c:pt idx="2">
                  <c:v>2018 Yılı</c:v>
                </c:pt>
              </c:strCache>
            </c:strRef>
          </c:cat>
          <c:val>
            <c:numRef>
              <c:f>Sayfa3!$D$48:$F$48</c:f>
              <c:numCache>
                <c:formatCode>General</c:formatCode>
                <c:ptCount val="3"/>
                <c:pt idx="0">
                  <c:v>4</c:v>
                </c:pt>
                <c:pt idx="1">
                  <c:v>44</c:v>
                </c:pt>
                <c:pt idx="2">
                  <c:v>81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1D7-4B9B-A76D-39AFBEFAA966}"/>
            </c:ext>
          </c:extLst>
        </c:ser>
        <c:ser>
          <c:idx val="2"/>
          <c:order val="2"/>
          <c:tx>
            <c:strRef>
              <c:f>Sayfa3!$C$49</c:f>
              <c:strCache>
                <c:ptCount val="1"/>
                <c:pt idx="0">
                  <c:v>Toplam Öğrenci Sayısı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Sayfa3!$D$46:$F$46</c:f>
              <c:strCache>
                <c:ptCount val="3"/>
                <c:pt idx="0">
                  <c:v>2016 Yılı</c:v>
                </c:pt>
                <c:pt idx="1">
                  <c:v>2017 Yılı</c:v>
                </c:pt>
                <c:pt idx="2">
                  <c:v>2018 Yılı</c:v>
                </c:pt>
              </c:strCache>
            </c:strRef>
          </c:cat>
          <c:val>
            <c:numRef>
              <c:f>Sayfa3!$D$49:$F$49</c:f>
              <c:numCache>
                <c:formatCode>General</c:formatCode>
                <c:ptCount val="3"/>
                <c:pt idx="0">
                  <c:v>16</c:v>
                </c:pt>
                <c:pt idx="1">
                  <c:v>73</c:v>
                </c:pt>
                <c:pt idx="2">
                  <c:v>151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1D7-4B9B-A76D-39AFBEFAA96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74894080"/>
        <c:axId val="173996800"/>
      </c:barChart>
      <c:catAx>
        <c:axId val="17489408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tr-TR"/>
          </a:p>
        </c:txPr>
        <c:crossAx val="173996800"/>
        <c:crosses val="autoZero"/>
        <c:auto val="1"/>
        <c:lblAlgn val="ctr"/>
        <c:lblOffset val="100"/>
        <c:noMultiLvlLbl val="0"/>
      </c:catAx>
      <c:valAx>
        <c:axId val="17399680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74894080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Sayfa3!$C$33</c:f>
              <c:strCache>
                <c:ptCount val="1"/>
                <c:pt idx="0">
                  <c:v>Kız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Sayfa3!$D$32:$H$32</c:f>
              <c:strCache>
                <c:ptCount val="5"/>
                <c:pt idx="0">
                  <c:v>2014 Yılı</c:v>
                </c:pt>
                <c:pt idx="1">
                  <c:v>2015 Yılı</c:v>
                </c:pt>
                <c:pt idx="2">
                  <c:v>2016 Yılı</c:v>
                </c:pt>
                <c:pt idx="3">
                  <c:v>2017 Yılı</c:v>
                </c:pt>
                <c:pt idx="4">
                  <c:v>2018 Yılı</c:v>
                </c:pt>
              </c:strCache>
            </c:strRef>
          </c:cat>
          <c:val>
            <c:numRef>
              <c:f>Sayfa3!$D$33:$H$33</c:f>
              <c:numCache>
                <c:formatCode>General</c:formatCode>
                <c:ptCount val="5"/>
                <c:pt idx="0">
                  <c:v>44</c:v>
                </c:pt>
                <c:pt idx="1">
                  <c:v>55</c:v>
                </c:pt>
                <c:pt idx="2">
                  <c:v>56</c:v>
                </c:pt>
                <c:pt idx="3">
                  <c:v>82</c:v>
                </c:pt>
                <c:pt idx="4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573-499C-9563-7598242A472C}"/>
            </c:ext>
          </c:extLst>
        </c:ser>
        <c:ser>
          <c:idx val="1"/>
          <c:order val="1"/>
          <c:tx>
            <c:strRef>
              <c:f>Sayfa3!$C$34</c:f>
              <c:strCache>
                <c:ptCount val="1"/>
                <c:pt idx="0">
                  <c:v>Erkek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Sayfa3!$D$32:$H$32</c:f>
              <c:strCache>
                <c:ptCount val="5"/>
                <c:pt idx="0">
                  <c:v>2014 Yılı</c:v>
                </c:pt>
                <c:pt idx="1">
                  <c:v>2015 Yılı</c:v>
                </c:pt>
                <c:pt idx="2">
                  <c:v>2016 Yılı</c:v>
                </c:pt>
                <c:pt idx="3">
                  <c:v>2017 Yılı</c:v>
                </c:pt>
                <c:pt idx="4">
                  <c:v>2018 Yılı</c:v>
                </c:pt>
              </c:strCache>
            </c:strRef>
          </c:cat>
          <c:val>
            <c:numRef>
              <c:f>Sayfa3!$D$34:$H$34</c:f>
              <c:numCache>
                <c:formatCode>General</c:formatCode>
                <c:ptCount val="5"/>
                <c:pt idx="0">
                  <c:v>61</c:v>
                </c:pt>
                <c:pt idx="1">
                  <c:v>55</c:v>
                </c:pt>
                <c:pt idx="2">
                  <c:v>71</c:v>
                </c:pt>
                <c:pt idx="3">
                  <c:v>106</c:v>
                </c:pt>
                <c:pt idx="4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573-499C-9563-7598242A472C}"/>
            </c:ext>
          </c:extLst>
        </c:ser>
        <c:ser>
          <c:idx val="2"/>
          <c:order val="2"/>
          <c:tx>
            <c:strRef>
              <c:f>Sayfa3!$C$35</c:f>
              <c:strCache>
                <c:ptCount val="1"/>
                <c:pt idx="0">
                  <c:v>Toplam Öğrenci Sayısı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Sayfa3!$D$32:$H$32</c:f>
              <c:strCache>
                <c:ptCount val="5"/>
                <c:pt idx="0">
                  <c:v>2014 Yılı</c:v>
                </c:pt>
                <c:pt idx="1">
                  <c:v>2015 Yılı</c:v>
                </c:pt>
                <c:pt idx="2">
                  <c:v>2016 Yılı</c:v>
                </c:pt>
                <c:pt idx="3">
                  <c:v>2017 Yılı</c:v>
                </c:pt>
                <c:pt idx="4">
                  <c:v>2018 Yılı</c:v>
                </c:pt>
              </c:strCache>
            </c:strRef>
          </c:cat>
          <c:val>
            <c:numRef>
              <c:f>Sayfa3!$D$35:$H$35</c:f>
              <c:numCache>
                <c:formatCode>General</c:formatCode>
                <c:ptCount val="5"/>
                <c:pt idx="0">
                  <c:v>105</c:v>
                </c:pt>
                <c:pt idx="1">
                  <c:v>110</c:v>
                </c:pt>
                <c:pt idx="2">
                  <c:v>127</c:v>
                </c:pt>
                <c:pt idx="3">
                  <c:v>188</c:v>
                </c:pt>
                <c:pt idx="4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573-499C-9563-7598242A472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38059008"/>
        <c:axId val="131795776"/>
      </c:barChart>
      <c:catAx>
        <c:axId val="3805900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31795776"/>
        <c:crosses val="autoZero"/>
        <c:auto val="1"/>
        <c:lblAlgn val="ctr"/>
        <c:lblOffset val="100"/>
        <c:noMultiLvlLbl val="0"/>
      </c:catAx>
      <c:valAx>
        <c:axId val="13179577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38059008"/>
        <c:crosses val="autoZero"/>
        <c:crossBetween val="between"/>
      </c:valAx>
      <c:dTable>
        <c:showHorzBorder val="1"/>
        <c:showVertBorder val="1"/>
        <c:showOutline val="1"/>
        <c:showKeys val="0"/>
      </c:dTable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b="1"/>
      </a:pPr>
      <a:endParaRPr lang="tr-TR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5327821522309712"/>
          <c:y val="2.7267737645394863E-2"/>
          <c:w val="0.84672178477690285"/>
          <c:h val="0.73518397331700824"/>
        </c:manualLayout>
      </c:layout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Sayfa1!$D$55:$D$59</c:f>
              <c:strCache>
                <c:ptCount val="4"/>
                <c:pt idx="0">
                  <c:v>Profesör</c:v>
                </c:pt>
                <c:pt idx="1">
                  <c:v>Dr.Öğr. Üyesi</c:v>
                </c:pt>
                <c:pt idx="2">
                  <c:v>Öğretim Görevlisi</c:v>
                </c:pt>
                <c:pt idx="3">
                  <c:v>Araştırma Görevlisi</c:v>
                </c:pt>
              </c:strCache>
            </c:strRef>
          </c:cat>
          <c:val>
            <c:numRef>
              <c:f>Sayfa1!$E$55:$E$59</c:f>
              <c:numCache>
                <c:formatCode>General</c:formatCode>
                <c:ptCount val="5"/>
                <c:pt idx="0">
                  <c:v>1</c:v>
                </c:pt>
                <c:pt idx="1">
                  <c:v>9</c:v>
                </c:pt>
                <c:pt idx="2">
                  <c:v>3</c:v>
                </c:pt>
                <c:pt idx="3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D8C-450D-96FD-AC3D8EBD9D2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29100544"/>
        <c:axId val="216028800"/>
      </c:barChart>
      <c:catAx>
        <c:axId val="22910054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16028800"/>
        <c:crosses val="autoZero"/>
        <c:auto val="1"/>
        <c:lblAlgn val="ctr"/>
        <c:lblOffset val="100"/>
        <c:noMultiLvlLbl val="0"/>
      </c:catAx>
      <c:valAx>
        <c:axId val="21602880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229100544"/>
        <c:crosses val="autoZero"/>
        <c:crossBetween val="between"/>
      </c:valAx>
      <c:dTable>
        <c:showHorzBorder val="1"/>
        <c:showVertBorder val="1"/>
        <c:showOutline val="1"/>
        <c:showKeys val="0"/>
      </c:dTable>
    </c:plotArea>
    <c:plotVisOnly val="1"/>
    <c:dispBlanksAs val="gap"/>
    <c:showDLblsOverMax val="0"/>
  </c:chart>
  <c:externalData r:id="rId2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13.02.2020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743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13.02.2020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4952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13.02.2020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13260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13.02.2020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0281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13.02.2020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8977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13.02.2020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928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13.02.2020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031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13.02.2020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8361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13.02.2020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7403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13.02.2020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92226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13.02.2020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3932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F7165-3F3F-4AEF-90AD-61FBA5020117}" type="datetimeFigureOut">
              <a:rPr lang="tr-TR" smtClean="0"/>
              <a:pPr/>
              <a:t>13.02.2020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71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emf"/><Relationship Id="rId4" Type="http://schemas.openxmlformats.org/officeDocument/2006/relationships/package" Target="../embeddings/Microsoft_Excel__al__ma_Sayfas_2.xlsx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844008"/>
            <a:ext cx="1219199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tr-TR" sz="4400" b="1" dirty="0">
                <a:solidFill>
                  <a:prstClr val="black">
                    <a:lumMod val="85000"/>
                    <a:lumOff val="15000"/>
                  </a:prstClr>
                </a:solidFill>
                <a:latin typeface="Montserrat Alternates" panose="00000500000000000000" pitchFamily="50" charset="-94"/>
              </a:rPr>
              <a:t>SAĞLIK </a:t>
            </a:r>
            <a:r>
              <a:rPr lang="tr-TR" sz="44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Montserrat Alternates" panose="00000500000000000000" pitchFamily="50" charset="-94"/>
              </a:rPr>
              <a:t>YÜKSEKOKULU </a:t>
            </a:r>
          </a:p>
          <a:p>
            <a:pPr lvl="0" algn="ctr"/>
            <a:r>
              <a:rPr lang="tr-TR" sz="4400" b="1" smtClean="0">
                <a:solidFill>
                  <a:prstClr val="black">
                    <a:lumMod val="85000"/>
                    <a:lumOff val="15000"/>
                  </a:prstClr>
                </a:solidFill>
                <a:latin typeface="Montserrat Alternates" panose="00000500000000000000" pitchFamily="50" charset="-94"/>
              </a:rPr>
              <a:t>2018 </a:t>
            </a:r>
            <a:r>
              <a:rPr lang="tr-TR" sz="44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Montserrat Alternates" panose="00000500000000000000" pitchFamily="50" charset="-94"/>
              </a:rPr>
              <a:t>YILI BRİFİNG RAPORU</a:t>
            </a:r>
            <a:endParaRPr lang="tr-TR" sz="4400" b="1" dirty="0">
              <a:solidFill>
                <a:prstClr val="black">
                  <a:lumMod val="85000"/>
                  <a:lumOff val="15000"/>
                </a:prstClr>
              </a:solidFill>
              <a:latin typeface="Montserrat Alternates" panose="00000500000000000000" pitchFamily="50" charset="-94"/>
            </a:endParaRPr>
          </a:p>
        </p:txBody>
      </p:sp>
    </p:spTree>
    <p:extLst>
      <p:ext uri="{BB962C8B-B14F-4D97-AF65-F5344CB8AC3E}">
        <p14:creationId xmlns:p14="http://schemas.microsoft.com/office/powerpoint/2010/main" val="286546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ea typeface="+mj-ea"/>
                <a:cs typeface="+mj-cs"/>
              </a:rPr>
              <a:t>YÜKSEKOKULUMUZ TARİHÇESİ</a:t>
            </a:r>
            <a:endParaRPr lang="tr-TR" sz="2400" b="1" dirty="0"/>
          </a:p>
        </p:txBody>
      </p:sp>
      <p:sp>
        <p:nvSpPr>
          <p:cNvPr id="3" name="Dikdörtgen 2"/>
          <p:cNvSpPr/>
          <p:nvPr/>
        </p:nvSpPr>
        <p:spPr>
          <a:xfrm>
            <a:off x="1776845" y="1573076"/>
            <a:ext cx="827380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tr-TR" sz="2400" dirty="0"/>
              <a:t>Yüksekokulumuz 1963 yılında Sağlık ve Sosyal Yardım Bakanlığına Bağlı olarak Sağlık Okulu adı altında köy ebesi ve hemşire yardımcısı yetiştirmek üzere; </a:t>
            </a:r>
          </a:p>
          <a:p>
            <a:pPr algn="just">
              <a:buFont typeface="Wingdings" pitchFamily="2" charset="2"/>
              <a:buChar char="Ø"/>
            </a:pPr>
            <a:r>
              <a:rPr lang="tr-TR" sz="2400" dirty="0"/>
              <a:t>İlkokuldan sonra 3 yıl eğitime dayalı olarak açıldı. </a:t>
            </a:r>
          </a:p>
          <a:p>
            <a:pPr lvl="0" algn="just">
              <a:buFont typeface="Wingdings" pitchFamily="2" charset="2"/>
              <a:buChar char="Ø"/>
            </a:pPr>
            <a:r>
              <a:rPr lang="tr-TR" sz="2400" dirty="0"/>
              <a:t>1979-1980 öğretim yılında ortaokula dayalı, </a:t>
            </a:r>
          </a:p>
          <a:p>
            <a:pPr lvl="0" algn="just">
              <a:buFont typeface="Wingdings" pitchFamily="2" charset="2"/>
              <a:buChar char="Ø"/>
            </a:pPr>
            <a:r>
              <a:rPr lang="tr-TR" sz="2400" dirty="0"/>
              <a:t>1980-1982 yılları arasında 2 yıl uygulamaya dayalı 4 yıllık Sağlık Meslek Lisesine dönüştürüldü.</a:t>
            </a:r>
          </a:p>
          <a:p>
            <a:pPr lvl="0" algn="just">
              <a:buFont typeface="Wingdings" pitchFamily="2" charset="2"/>
              <a:buChar char="Ø"/>
            </a:pPr>
            <a:r>
              <a:rPr lang="tr-TR" sz="2400" dirty="0"/>
              <a:t>1982-1983 Öğretim yılında ebelik bölümü olarak değiştirildi. </a:t>
            </a:r>
          </a:p>
        </p:txBody>
      </p:sp>
    </p:spTree>
    <p:extLst>
      <p:ext uri="{BB962C8B-B14F-4D97-AF65-F5344CB8AC3E}">
        <p14:creationId xmlns:p14="http://schemas.microsoft.com/office/powerpoint/2010/main" val="250471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tr-TR" sz="2400" b="1" dirty="0">
                <a:solidFill>
                  <a:prstClr val="black"/>
                </a:solidFill>
              </a:rPr>
              <a:t>YÜKSEKOKULUMUZ TARİHÇESİ</a:t>
            </a:r>
          </a:p>
        </p:txBody>
      </p:sp>
      <p:sp>
        <p:nvSpPr>
          <p:cNvPr id="3" name="Dikdörtgen 2"/>
          <p:cNvSpPr/>
          <p:nvPr/>
        </p:nvSpPr>
        <p:spPr>
          <a:xfrm>
            <a:off x="1294108" y="1309607"/>
            <a:ext cx="879528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buFont typeface="Wingdings" pitchFamily="2" charset="2"/>
              <a:buChar char="Ø"/>
            </a:pPr>
            <a:r>
              <a:rPr lang="tr-TR" sz="2400" dirty="0"/>
              <a:t>1996-1997 Öğretim yılında, Sağlık Bakanlığı ile Yükseköğretim Kurulu Başkanlığı arasında yapılan protokol gereği, Sağlık Liseleri 4 yıllık Sağlık Yüksekokula dönüştürülmüş olup,</a:t>
            </a:r>
          </a:p>
          <a:p>
            <a:pPr lvl="0" algn="just">
              <a:buFont typeface="Wingdings" pitchFamily="2" charset="2"/>
              <a:buChar char="Ø"/>
            </a:pPr>
            <a:endParaRPr lang="tr-TR" sz="2400" dirty="0"/>
          </a:p>
          <a:p>
            <a:pPr lvl="0" algn="just">
              <a:buFont typeface="Wingdings" pitchFamily="2" charset="2"/>
              <a:buChar char="Ø"/>
            </a:pPr>
            <a:r>
              <a:rPr lang="tr-TR" sz="2400" dirty="0"/>
              <a:t>1997-1998 öğretim yılında Dicle Üniversitesine bağlı olarak öğrenci almaya başlamıştır.</a:t>
            </a:r>
          </a:p>
          <a:p>
            <a:pPr lvl="0" algn="just">
              <a:buFont typeface="Wingdings" pitchFamily="2" charset="2"/>
              <a:buChar char="Ø"/>
            </a:pPr>
            <a:endParaRPr lang="tr-TR" sz="2400" dirty="0"/>
          </a:p>
          <a:p>
            <a:pPr lvl="0" algn="just">
              <a:buFont typeface="Wingdings" pitchFamily="2" charset="2"/>
              <a:buChar char="Ø"/>
            </a:pPr>
            <a:r>
              <a:rPr lang="tr-TR" sz="2400" dirty="0"/>
              <a:t>29.05.2007 tarih ve 26536 sayılı resmi gazetede yayımlanarak yürürlüğe giren 5662 sayılı kanunla yeni kurulan 17 Üniversiteden biri olan Siirt Üniversitesine bağlanmıştır.</a:t>
            </a:r>
          </a:p>
        </p:txBody>
      </p:sp>
    </p:spTree>
    <p:extLst>
      <p:ext uri="{BB962C8B-B14F-4D97-AF65-F5344CB8AC3E}">
        <p14:creationId xmlns:p14="http://schemas.microsoft.com/office/powerpoint/2010/main" val="853281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/>
              <a:t>MİSYON VE VİZYON</a:t>
            </a:r>
            <a:r>
              <a:rPr lang="tr-TR" sz="2400" dirty="0">
                <a:solidFill>
                  <a:srgbClr val="C00000"/>
                </a:solidFill>
              </a:rPr>
              <a:t/>
            </a:r>
            <a:br>
              <a:rPr lang="tr-TR" sz="2400" dirty="0">
                <a:solidFill>
                  <a:srgbClr val="C00000"/>
                </a:solidFill>
              </a:rPr>
            </a:br>
            <a:endParaRPr lang="tr-TR" sz="2400" b="1" dirty="0"/>
          </a:p>
        </p:txBody>
      </p:sp>
      <p:sp>
        <p:nvSpPr>
          <p:cNvPr id="3" name="Dikdörtgen 2"/>
          <p:cNvSpPr/>
          <p:nvPr/>
        </p:nvSpPr>
        <p:spPr>
          <a:xfrm>
            <a:off x="1115879" y="1443841"/>
            <a:ext cx="957020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tr-TR" sz="2000" b="1" i="1" dirty="0">
                <a:solidFill>
                  <a:srgbClr val="C00000"/>
                </a:solidFill>
              </a:rPr>
              <a:t>Misyon</a:t>
            </a:r>
          </a:p>
          <a:p>
            <a:pPr algn="just">
              <a:buNone/>
            </a:pPr>
            <a:endParaRPr lang="tr-TR" sz="2000" dirty="0"/>
          </a:p>
          <a:p>
            <a:pPr algn="just">
              <a:buFont typeface="Wingdings" pitchFamily="2" charset="2"/>
              <a:buChar char="Ø"/>
            </a:pPr>
            <a:r>
              <a:rPr lang="tr-TR" sz="2000" dirty="0"/>
              <a:t>Birey, aile ve toplumun sağlığını korumak, geliştirmek ve sürdürmek için, bilimsel yaklaşımlar doğrultusunda; eğitim, uygulama, araştırma, yönetim ve liderlik rollerini etkin şekilde kullanabilen, eleştirel ve olumlu düşünce gücüne sahip sağlık personeli (hemşire, diyetisyen, ebe, iş sağlığı ve güvenliği uzmanı, çocuk gelişimcisi, sosyal çalışmacı) yetiştirmektir.</a:t>
            </a:r>
          </a:p>
          <a:p>
            <a:pPr algn="just"/>
            <a:endParaRPr lang="tr-TR" sz="2000" dirty="0"/>
          </a:p>
          <a:p>
            <a:pPr algn="just">
              <a:buNone/>
            </a:pPr>
            <a:r>
              <a:rPr lang="tr-TR" sz="2000" b="1" i="1" dirty="0">
                <a:solidFill>
                  <a:srgbClr val="C00000"/>
                </a:solidFill>
              </a:rPr>
              <a:t>    Vizyon</a:t>
            </a:r>
          </a:p>
          <a:p>
            <a:pPr algn="just">
              <a:buNone/>
            </a:pPr>
            <a:endParaRPr lang="tr-TR" sz="2000" dirty="0"/>
          </a:p>
          <a:p>
            <a:pPr algn="just">
              <a:buFont typeface="Wingdings" pitchFamily="2" charset="2"/>
              <a:buChar char="Ø"/>
            </a:pPr>
            <a:r>
              <a:rPr lang="tr-TR" sz="2000" dirty="0"/>
              <a:t>Araştırma eğitim ve hizmet alanlarındaki üretimi ile evrensel değerler ışığında ülkenin geleceği için yetiştirdiği üstün nitelikli bireyleri topluma sunmaktır.</a:t>
            </a:r>
          </a:p>
        </p:txBody>
      </p:sp>
    </p:spTree>
    <p:extLst>
      <p:ext uri="{BB962C8B-B14F-4D97-AF65-F5344CB8AC3E}">
        <p14:creationId xmlns:p14="http://schemas.microsoft.com/office/powerpoint/2010/main" val="1860997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/>
              <a:t>YÜKSEKOKULUMUZ BÖLÜMLERİ</a:t>
            </a:r>
            <a:endParaRPr lang="tr-TR" sz="2400" b="1" dirty="0"/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9295933"/>
              </p:ext>
            </p:extLst>
          </p:nvPr>
        </p:nvGraphicFramePr>
        <p:xfrm>
          <a:off x="1776846" y="1309608"/>
          <a:ext cx="7584130" cy="441563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4251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589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19394">
                <a:tc>
                  <a:txBody>
                    <a:bodyPr/>
                    <a:lstStyle/>
                    <a:p>
                      <a:pPr algn="ctr">
                        <a:lnSpc>
                          <a:spcPct val="300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solidFill>
                            <a:srgbClr val="221C1D"/>
                          </a:solidFill>
                          <a:latin typeface="Arial Black" pitchFamily="34" charset="0"/>
                        </a:rPr>
                        <a:t>Faal Olan </a:t>
                      </a:r>
                      <a:r>
                        <a:rPr lang="tr-TR" sz="1800" b="0" dirty="0" smtClean="0">
                          <a:solidFill>
                            <a:srgbClr val="221C1D"/>
                          </a:solidFill>
                          <a:latin typeface="Arial Black" pitchFamily="34" charset="0"/>
                        </a:rPr>
                        <a:t>Bölümler</a:t>
                      </a:r>
                      <a:endParaRPr lang="tr-TR" sz="1800" b="0" dirty="0">
                        <a:solidFill>
                          <a:srgbClr val="221C1D"/>
                        </a:solidFill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 b="0" dirty="0" smtClean="0">
                        <a:solidFill>
                          <a:srgbClr val="221C1D"/>
                        </a:solidFill>
                        <a:latin typeface="Arial Black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tr-TR" sz="1200" b="0" dirty="0" smtClean="0">
                        <a:solidFill>
                          <a:srgbClr val="221C1D"/>
                        </a:solidFill>
                        <a:latin typeface="Arial Black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rgbClr val="221C1D"/>
                          </a:solidFill>
                          <a:latin typeface="Arial Black" pitchFamily="34" charset="0"/>
                        </a:rPr>
                        <a:t>Faal </a:t>
                      </a:r>
                      <a:r>
                        <a:rPr lang="tr-TR" sz="2000" b="0" dirty="0">
                          <a:solidFill>
                            <a:srgbClr val="221C1D"/>
                          </a:solidFill>
                          <a:latin typeface="Arial Black" pitchFamily="34" charset="0"/>
                        </a:rPr>
                        <a:t>Olmayan </a:t>
                      </a:r>
                      <a:r>
                        <a:rPr lang="tr-TR" sz="2000" b="0" dirty="0" smtClean="0">
                          <a:solidFill>
                            <a:srgbClr val="221C1D"/>
                          </a:solidFill>
                          <a:latin typeface="Arial Black" pitchFamily="34" charset="0"/>
                        </a:rPr>
                        <a:t>Bölümler</a:t>
                      </a:r>
                      <a:endParaRPr lang="tr-TR" sz="2000" b="0" dirty="0">
                        <a:solidFill>
                          <a:srgbClr val="221C1D"/>
                        </a:solidFill>
                        <a:latin typeface="Arial Black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tr-TR" sz="1100" b="0" dirty="0">
                        <a:solidFill>
                          <a:srgbClr val="221C1D"/>
                        </a:solidFill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865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800" dirty="0">
                          <a:latin typeface="Arial Black" pitchFamily="34" charset="0"/>
                        </a:rPr>
                        <a:t> -Hemşirelik</a:t>
                      </a:r>
                      <a:endParaRPr lang="tr-TR" sz="1800" dirty="0"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600" dirty="0">
                          <a:latin typeface="Arial Black" pitchFamily="34" charset="0"/>
                        </a:rPr>
                        <a:t> Fizyoterapi ve Rehabilitasyon</a:t>
                      </a:r>
                      <a:endParaRPr lang="tr-TR" sz="1600" dirty="0"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924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800" dirty="0">
                          <a:latin typeface="Arial Black" pitchFamily="34" charset="0"/>
                        </a:rPr>
                        <a:t> -İş Sağlığı ve Güvenliği</a:t>
                      </a:r>
                      <a:endParaRPr lang="tr-TR" sz="1800" dirty="0"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600" dirty="0">
                          <a:latin typeface="Arial Black" pitchFamily="34" charset="0"/>
                        </a:rPr>
                        <a:t> Beslenme ve Diyetetik</a:t>
                      </a:r>
                      <a:endParaRPr lang="tr-TR" sz="1600" dirty="0"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924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>
                          <a:latin typeface="Arial Black" pitchFamily="34" charset="0"/>
                        </a:rPr>
                        <a:t>-</a:t>
                      </a:r>
                      <a:endParaRPr lang="tr-TR" sz="1100"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600" dirty="0">
                          <a:latin typeface="Arial Black" pitchFamily="34" charset="0"/>
                        </a:rPr>
                        <a:t>Ebelik</a:t>
                      </a:r>
                      <a:endParaRPr lang="tr-TR" sz="1600" dirty="0"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454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 dirty="0">
                          <a:latin typeface="Arial Black" pitchFamily="34" charset="0"/>
                        </a:rPr>
                        <a:t> -</a:t>
                      </a:r>
                      <a:endParaRPr lang="tr-TR" sz="1100" dirty="0"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600" dirty="0">
                          <a:latin typeface="Arial Black" pitchFamily="34" charset="0"/>
                        </a:rPr>
                        <a:t>Sosyal Hizmetler</a:t>
                      </a:r>
                      <a:endParaRPr lang="tr-TR" sz="1600" dirty="0"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454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tr-TR" sz="1100" dirty="0"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latin typeface="Arial Black" pitchFamily="34" charset="0"/>
                          <a:ea typeface="Calibri"/>
                          <a:cs typeface="Times New Roman"/>
                        </a:rPr>
                        <a:t>Çocuk Gelişimi</a:t>
                      </a:r>
                      <a:endParaRPr lang="tr-TR" sz="1600" dirty="0"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3699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Times New Roman"/>
                <a:cs typeface="Times New Roman"/>
              </a:rPr>
              <a:t>YILLARA GÖRE ÖĞRENCİ SAYILARI </a:t>
            </a:r>
            <a:endParaRPr lang="tr-TR" sz="2400" b="1" dirty="0"/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0295191"/>
              </p:ext>
            </p:extLst>
          </p:nvPr>
        </p:nvGraphicFramePr>
        <p:xfrm>
          <a:off x="550190" y="2038027"/>
          <a:ext cx="4910380" cy="2329479"/>
        </p:xfrm>
        <a:graphic>
          <a:graphicData uri="http://schemas.openxmlformats.org/drawingml/2006/table">
            <a:tbl>
              <a:tblPr/>
              <a:tblGrid>
                <a:gridCol w="9540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1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912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12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12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912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34328">
                <a:tc>
                  <a:txBody>
                    <a:bodyPr/>
                    <a:lstStyle/>
                    <a:p>
                      <a:pPr algn="ctr" fontAlgn="t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Birim/Bölüm Adı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2014Yılı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2015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2016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2017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2018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6494">
                <a:tc>
                  <a:txBody>
                    <a:bodyPr/>
                    <a:lstStyle/>
                    <a:p>
                      <a:pPr algn="ctr" fontAlgn="t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Hemşirelik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461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483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557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635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926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42163">
                <a:tc>
                  <a:txBody>
                    <a:bodyPr/>
                    <a:lstStyle/>
                    <a:p>
                      <a:pPr algn="ctr" fontAlgn="t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İş Sağlığı ve Göv. Böl.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6494">
                <a:tc>
                  <a:txBody>
                    <a:bodyPr/>
                    <a:lstStyle/>
                    <a:p>
                      <a:pPr algn="ctr" fontAlgn="t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TOPLAM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461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483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557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696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1015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" name="1 Grafik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75157565"/>
              </p:ext>
            </p:extLst>
          </p:nvPr>
        </p:nvGraphicFramePr>
        <p:xfrm>
          <a:off x="6111499" y="1658319"/>
          <a:ext cx="5690460" cy="35956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82332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595959"/>
                </a:solidFill>
              </a:rPr>
              <a:t>ÖĞRENCİLERİN I. VE II. ÖĞRETİM DAĞILIMI</a:t>
            </a:r>
            <a:endParaRPr lang="tr-TR" sz="2400" dirty="0">
              <a:solidFill>
                <a:srgbClr val="595959"/>
              </a:solidFill>
            </a:endParaRPr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780935"/>
              </p:ext>
            </p:extLst>
          </p:nvPr>
        </p:nvGraphicFramePr>
        <p:xfrm>
          <a:off x="676760" y="2762395"/>
          <a:ext cx="4150964" cy="204982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377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377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77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377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83276">
                <a:tc>
                  <a:txBody>
                    <a:bodyPr/>
                    <a:lstStyle/>
                    <a:p>
                      <a:pPr algn="ctr" fontAlgn="b"/>
                      <a:endParaRPr lang="tr-T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1" u="none" strike="noStrike" dirty="0">
                          <a:effectLst/>
                        </a:rPr>
                        <a:t>KIZ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1" u="none" strike="noStrike">
                          <a:effectLst/>
                        </a:rPr>
                        <a:t>ERKEK</a:t>
                      </a:r>
                      <a:endParaRPr lang="tr-TR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1" u="none" strike="noStrike">
                          <a:effectLst/>
                        </a:rPr>
                        <a:t>TOPLAM</a:t>
                      </a:r>
                      <a:endParaRPr lang="tr-TR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3276"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1" u="none" strike="noStrike" dirty="0" err="1">
                          <a:effectLst/>
                        </a:rPr>
                        <a:t>I.Öğretim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1" u="none" strike="noStrike" dirty="0">
                          <a:effectLst/>
                        </a:rPr>
                        <a:t>272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1" u="none" strike="noStrike" dirty="0">
                          <a:effectLst/>
                        </a:rPr>
                        <a:t>319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1" u="none" strike="noStrike">
                          <a:effectLst/>
                        </a:rPr>
                        <a:t>591</a:t>
                      </a:r>
                      <a:endParaRPr lang="tr-TR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3276"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1" u="none" strike="noStrike" dirty="0" err="1">
                          <a:effectLst/>
                        </a:rPr>
                        <a:t>II.Öğretim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1" u="none" strike="noStrike" dirty="0">
                          <a:effectLst/>
                        </a:rPr>
                        <a:t>189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1" u="none" strike="noStrike" dirty="0">
                          <a:effectLst/>
                        </a:rPr>
                        <a:t>235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1" u="none" strike="noStrike" dirty="0">
                          <a:effectLst/>
                        </a:rPr>
                        <a:t>424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4" name="4 Grafik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90997549"/>
              </p:ext>
            </p:extLst>
          </p:nvPr>
        </p:nvGraphicFramePr>
        <p:xfrm>
          <a:off x="5842861" y="1766807"/>
          <a:ext cx="5145438" cy="34381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94729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595959"/>
                </a:solidFill>
              </a:rPr>
              <a:t>2018 KAYIT YAPTIRAN ÖĞRENCİLERİN GELDİKLERİ İLLERİN YÜZDESİ</a:t>
            </a:r>
            <a:endParaRPr lang="tr-TR" b="1" dirty="0">
              <a:solidFill>
                <a:srgbClr val="595959"/>
              </a:solidFill>
            </a:endParaRPr>
          </a:p>
        </p:txBody>
      </p:sp>
      <p:graphicFrame>
        <p:nvGraphicFramePr>
          <p:cNvPr id="3" name="2 Grafik"/>
          <p:cNvGraphicFramePr>
            <a:graphicFrameLocks/>
          </p:cNvGraphicFramePr>
          <p:nvPr/>
        </p:nvGraphicFramePr>
        <p:xfrm>
          <a:off x="2480310" y="1655445"/>
          <a:ext cx="7231380" cy="35471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15190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534692"/>
            <a:ext cx="8592519" cy="697424"/>
          </a:xfrm>
        </p:spPr>
        <p:txBody>
          <a:bodyPr>
            <a:normAutofit/>
          </a:bodyPr>
          <a:lstStyle/>
          <a:p>
            <a:pPr algn="ctr"/>
            <a:r>
              <a:rPr lang="tr-TR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595959"/>
                </a:solidFill>
                <a:latin typeface="+mn-lt"/>
              </a:rPr>
              <a:t>         YABANCI UYRUKLU ÖĞRENCİLERİN SAYISI </a:t>
            </a:r>
            <a:endParaRPr lang="tr-TR" sz="2400" dirty="0">
              <a:solidFill>
                <a:srgbClr val="595959"/>
              </a:solidFill>
              <a:latin typeface="+mn-lt"/>
            </a:endParaRPr>
          </a:p>
        </p:txBody>
      </p:sp>
      <p:graphicFrame>
        <p:nvGraphicFramePr>
          <p:cNvPr id="4" name="Grafik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55145591"/>
              </p:ext>
            </p:extLst>
          </p:nvPr>
        </p:nvGraphicFramePr>
        <p:xfrm>
          <a:off x="1441342" y="1348353"/>
          <a:ext cx="6940658" cy="36885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Nesne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3501184"/>
              </p:ext>
            </p:extLst>
          </p:nvPr>
        </p:nvGraphicFramePr>
        <p:xfrm>
          <a:off x="8322590" y="2859437"/>
          <a:ext cx="3526220" cy="12076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3" name="Çalışma Sayfası" r:id="rId4" imgW="2448082" imgH="876169" progId="Excel.Sheet.12">
                  <p:embed/>
                </p:oleObj>
              </mc:Choice>
              <mc:Fallback>
                <p:oleObj name="Çalışma Sayfası" r:id="rId4" imgW="2448082" imgH="876169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322590" y="2859437"/>
                        <a:ext cx="3526220" cy="120760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767206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778498" cy="936733"/>
          </a:xfrm>
        </p:spPr>
        <p:txBody>
          <a:bodyPr>
            <a:normAutofit/>
          </a:bodyPr>
          <a:lstStyle/>
          <a:p>
            <a:pPr algn="ctr"/>
            <a:r>
              <a:rPr lang="tr-TR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595959"/>
                </a:solidFill>
              </a:rPr>
              <a:t>YILLARA GÖRE MEZUN OLAN ÖĞRENCİ SAYILARI </a:t>
            </a:r>
            <a:endParaRPr lang="tr-TR" sz="2400" dirty="0">
              <a:solidFill>
                <a:srgbClr val="595959"/>
              </a:solidFill>
            </a:endParaRPr>
          </a:p>
        </p:txBody>
      </p:sp>
      <p:graphicFrame>
        <p:nvGraphicFramePr>
          <p:cNvPr id="4" name="4 Grafik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41331024"/>
              </p:ext>
            </p:extLst>
          </p:nvPr>
        </p:nvGraphicFramePr>
        <p:xfrm>
          <a:off x="1859797" y="1146875"/>
          <a:ext cx="8175356" cy="44325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627242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59980"/>
          </a:xfrm>
        </p:spPr>
        <p:txBody>
          <a:bodyPr>
            <a:normAutofit/>
          </a:bodyPr>
          <a:lstStyle/>
          <a:p>
            <a:pPr algn="ctr"/>
            <a:r>
              <a:rPr lang="tr-TR" sz="2400" b="1" dirty="0" smtClean="0">
                <a:solidFill>
                  <a:srgbClr val="C00000"/>
                </a:solidFill>
                <a:latin typeface="Calibri"/>
              </a:rPr>
              <a:t>YÜKSEKOKULUMUZ FİZİKİ YAPISI</a:t>
            </a:r>
            <a:endParaRPr lang="tr-TR" sz="2400" dirty="0"/>
          </a:p>
        </p:txBody>
      </p:sp>
      <p:pic>
        <p:nvPicPr>
          <p:cNvPr id="4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6652" y="1317356"/>
            <a:ext cx="11137208" cy="41922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264606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97987"/>
          </a:xfrm>
        </p:spPr>
        <p:txBody>
          <a:bodyPr>
            <a:normAutofit/>
          </a:bodyPr>
          <a:lstStyle/>
          <a:p>
            <a:pPr algn="ctr"/>
            <a:r>
              <a:rPr lang="tr-TR" sz="2400" b="1" dirty="0">
                <a:latin typeface="Calibri"/>
              </a:rPr>
              <a:t>YÜKSEKOKULUMUZ FİZİKİ YAPISI</a:t>
            </a:r>
            <a:endParaRPr lang="tr-TR" sz="24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sz="2000" dirty="0" smtClean="0"/>
          </a:p>
          <a:p>
            <a:r>
              <a:rPr lang="tr-TR" sz="2000" dirty="0" smtClean="0"/>
              <a:t>Yüksekokulumuz </a:t>
            </a:r>
            <a:r>
              <a:rPr lang="tr-TR" sz="2000" dirty="0"/>
              <a:t>yerleşkesi toplam 10.720 m</a:t>
            </a:r>
            <a:r>
              <a:rPr lang="tr-TR" sz="2000" baseline="30000" dirty="0"/>
              <a:t>2</a:t>
            </a:r>
            <a:r>
              <a:rPr lang="tr-TR" sz="2000" b="1" baseline="30000" dirty="0"/>
              <a:t> </a:t>
            </a:r>
            <a:r>
              <a:rPr lang="tr-TR" sz="2000" dirty="0"/>
              <a:t>olup; 9.040 m</a:t>
            </a:r>
            <a:r>
              <a:rPr lang="tr-TR" sz="2000" baseline="30000" dirty="0"/>
              <a:t>2</a:t>
            </a:r>
            <a:r>
              <a:rPr lang="tr-TR" sz="2000" b="1" baseline="30000" dirty="0"/>
              <a:t> </a:t>
            </a:r>
            <a:r>
              <a:rPr lang="tr-TR" sz="2000" dirty="0"/>
              <a:t>açık 1.680 m</a:t>
            </a:r>
            <a:r>
              <a:rPr lang="tr-TR" sz="2000" baseline="30000" dirty="0"/>
              <a:t>2’</a:t>
            </a:r>
            <a:r>
              <a:rPr lang="tr-TR" sz="2000" dirty="0"/>
              <a:t>de kapalı alandır. 10.720 m</a:t>
            </a:r>
            <a:r>
              <a:rPr lang="tr-TR" sz="2000" baseline="30000" dirty="0"/>
              <a:t>2 </a:t>
            </a:r>
            <a:r>
              <a:rPr lang="tr-TR" sz="2000" baseline="30000" dirty="0" smtClean="0"/>
              <a:t>‘</a:t>
            </a:r>
            <a:r>
              <a:rPr lang="tr-TR" sz="2000" dirty="0" smtClean="0"/>
              <a:t> </a:t>
            </a:r>
            <a:r>
              <a:rPr lang="tr-TR" sz="2000" dirty="0" err="1"/>
              <a:t>nin</a:t>
            </a:r>
            <a:r>
              <a:rPr lang="tr-TR" sz="2000" dirty="0"/>
              <a:t> tümü hazineye aittir.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9363583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67729"/>
          </a:xfrm>
        </p:spPr>
        <p:txBody>
          <a:bodyPr/>
          <a:lstStyle/>
          <a:p>
            <a:pPr algn="ctr"/>
            <a:r>
              <a:rPr lang="tr-TR" sz="2400" b="1" dirty="0">
                <a:solidFill>
                  <a:prstClr val="black"/>
                </a:solidFill>
                <a:latin typeface="Calibri"/>
              </a:rPr>
              <a:t>YÜKSEKOKULUMUZ FİZİKİ YAPISI</a:t>
            </a:r>
            <a:endParaRPr lang="tr-TR" dirty="0"/>
          </a:p>
        </p:txBody>
      </p:sp>
      <p:pic>
        <p:nvPicPr>
          <p:cNvPr id="4" name="3 İçerik Yer Tutucusu" descr="DSCN35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30279" y="1176556"/>
            <a:ext cx="7625166" cy="464394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7809457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59980"/>
          </a:xfrm>
        </p:spPr>
        <p:txBody>
          <a:bodyPr/>
          <a:lstStyle/>
          <a:p>
            <a:pPr algn="ctr"/>
            <a:r>
              <a:rPr lang="tr-TR" sz="2400" b="1" dirty="0">
                <a:solidFill>
                  <a:prstClr val="black"/>
                </a:solidFill>
                <a:latin typeface="Calibri"/>
              </a:rPr>
              <a:t>YÜKSEKOKULUMUZ FİZİKİ YAPISI</a:t>
            </a:r>
            <a:endParaRPr lang="tr-TR" dirty="0"/>
          </a:p>
        </p:txBody>
      </p:sp>
      <p:pic>
        <p:nvPicPr>
          <p:cNvPr id="4" name="5 İçerik Yer Tutucusu" descr="DSCN351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5376" y="1534333"/>
            <a:ext cx="7901247" cy="390714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918811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05736"/>
          </a:xfrm>
        </p:spPr>
        <p:txBody>
          <a:bodyPr/>
          <a:lstStyle/>
          <a:p>
            <a:pPr algn="ctr"/>
            <a:r>
              <a:rPr lang="tr-TR" sz="2400" b="1" dirty="0">
                <a:solidFill>
                  <a:prstClr val="black"/>
                </a:solidFill>
                <a:latin typeface="Calibri"/>
              </a:rPr>
              <a:t>YÜKSEKOKULUMUZ FİZİKİ YAPISI</a:t>
            </a:r>
            <a:endParaRPr lang="tr-TR" dirty="0"/>
          </a:p>
        </p:txBody>
      </p:sp>
      <p:pic>
        <p:nvPicPr>
          <p:cNvPr id="4" name="3 İçerik Yer Tutucusu" descr="image_6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59797" y="1294108"/>
            <a:ext cx="8469824" cy="45022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1978983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20495"/>
          </a:xfrm>
        </p:spPr>
        <p:txBody>
          <a:bodyPr/>
          <a:lstStyle/>
          <a:p>
            <a:pPr algn="ctr"/>
            <a:r>
              <a:rPr lang="tr-TR" sz="2400" b="1" dirty="0">
                <a:solidFill>
                  <a:prstClr val="black"/>
                </a:solidFill>
                <a:latin typeface="Calibri"/>
              </a:rPr>
              <a:t>YÜKSEKOKULUMUZ FİZİKİ YAPISI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631897"/>
            <a:ext cx="10515600" cy="4351338"/>
          </a:xfrm>
        </p:spPr>
        <p:txBody>
          <a:bodyPr/>
          <a:lstStyle/>
          <a:p>
            <a:r>
              <a:rPr lang="tr-TR" dirty="0"/>
              <a:t>Yüksekokulumuzda;</a:t>
            </a:r>
          </a:p>
          <a:p>
            <a:pPr algn="just">
              <a:buFont typeface="Wingdings" pitchFamily="2" charset="2"/>
              <a:buChar char="Ø"/>
            </a:pPr>
            <a:r>
              <a:rPr lang="tr-TR" dirty="0"/>
              <a:t>1 adet çalışma salonu </a:t>
            </a:r>
          </a:p>
          <a:p>
            <a:pPr algn="just">
              <a:buFont typeface="Wingdings" pitchFamily="2" charset="2"/>
              <a:buChar char="Ø"/>
            </a:pPr>
            <a:r>
              <a:rPr lang="tr-TR" dirty="0"/>
              <a:t>1 adet Kapalı Spor Salonu</a:t>
            </a:r>
          </a:p>
          <a:p>
            <a:pPr algn="just">
              <a:buFont typeface="Wingdings" pitchFamily="2" charset="2"/>
              <a:buChar char="Ø"/>
            </a:pPr>
            <a:r>
              <a:rPr lang="tr-TR" dirty="0"/>
              <a:t>1 adet Bilgisayar Laboratuvarı,</a:t>
            </a:r>
          </a:p>
          <a:p>
            <a:pPr algn="just">
              <a:buFont typeface="Wingdings" pitchFamily="2" charset="2"/>
              <a:buChar char="Ø"/>
            </a:pPr>
            <a:r>
              <a:rPr lang="tr-TR" dirty="0"/>
              <a:t>1 adet Sağlık Laboratuvarı, </a:t>
            </a:r>
          </a:p>
          <a:p>
            <a:pPr algn="just">
              <a:buFont typeface="Wingdings" pitchFamily="2" charset="2"/>
              <a:buChar char="Ø"/>
            </a:pPr>
            <a:r>
              <a:rPr lang="tr-TR" dirty="0"/>
              <a:t>8 adet 40 kişilik ve </a:t>
            </a:r>
          </a:p>
          <a:p>
            <a:pPr algn="just">
              <a:buFont typeface="Wingdings" pitchFamily="2" charset="2"/>
              <a:buChar char="Ø"/>
            </a:pPr>
            <a:r>
              <a:rPr lang="tr-TR" dirty="0"/>
              <a:t>1 adet 80 kişilik sınıf bulunmaktadır.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9852961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98726"/>
          </a:xfrm>
        </p:spPr>
        <p:txBody>
          <a:bodyPr/>
          <a:lstStyle/>
          <a:p>
            <a:pPr algn="ctr"/>
            <a:r>
              <a:rPr lang="tr-TR" sz="2400" b="1" dirty="0">
                <a:solidFill>
                  <a:prstClr val="black"/>
                </a:solidFill>
                <a:latin typeface="Calibri"/>
              </a:rPr>
              <a:t>YÜKSEKOKULUMUZ FİZİKİ YAPISI</a:t>
            </a:r>
            <a:endParaRPr lang="tr-TR" dirty="0"/>
          </a:p>
        </p:txBody>
      </p:sp>
      <p:pic>
        <p:nvPicPr>
          <p:cNvPr id="4" name="3 İçerik Yer Tutucusu" descr="imag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6582" y="1255363"/>
            <a:ext cx="9628623" cy="4703735"/>
          </a:xfrm>
        </p:spPr>
      </p:pic>
    </p:spTree>
    <p:extLst>
      <p:ext uri="{BB962C8B-B14F-4D97-AF65-F5344CB8AC3E}">
        <p14:creationId xmlns:p14="http://schemas.microsoft.com/office/powerpoint/2010/main" val="39249724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44482"/>
          </a:xfrm>
        </p:spPr>
        <p:txBody>
          <a:bodyPr>
            <a:normAutofit/>
          </a:bodyPr>
          <a:lstStyle/>
          <a:p>
            <a:pPr algn="ctr"/>
            <a:r>
              <a:rPr lang="tr-TR" sz="2400" b="1" dirty="0">
                <a:latin typeface="Calibri"/>
              </a:rPr>
              <a:t>SAĞLIK YÜKSEKOKULU LABORATUVAR</a:t>
            </a:r>
            <a:endParaRPr lang="tr-TR" sz="2400" dirty="0"/>
          </a:p>
        </p:txBody>
      </p:sp>
      <p:pic>
        <p:nvPicPr>
          <p:cNvPr id="4" name="İçerik Yer Tutucusu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762" y="1228939"/>
            <a:ext cx="8175356" cy="4351338"/>
          </a:xfrm>
        </p:spPr>
      </p:pic>
    </p:spTree>
    <p:extLst>
      <p:ext uri="{BB962C8B-B14F-4D97-AF65-F5344CB8AC3E}">
        <p14:creationId xmlns:p14="http://schemas.microsoft.com/office/powerpoint/2010/main" val="6419391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05736"/>
          </a:xfrm>
        </p:spPr>
        <p:txBody>
          <a:bodyPr/>
          <a:lstStyle/>
          <a:p>
            <a:pPr algn="ctr"/>
            <a:r>
              <a:rPr lang="tr-TR" sz="2400" b="1" dirty="0">
                <a:solidFill>
                  <a:prstClr val="black"/>
                </a:solidFill>
                <a:latin typeface="Calibri"/>
              </a:rPr>
              <a:t>SAĞLIK YÜKSEKOKULU LABORATUVAR</a:t>
            </a:r>
            <a:endParaRPr lang="tr-TR" dirty="0"/>
          </a:p>
        </p:txBody>
      </p:sp>
      <p:pic>
        <p:nvPicPr>
          <p:cNvPr id="4" name="İçerik Yer Tutucusu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4008" y="1391672"/>
            <a:ext cx="7733654" cy="4133473"/>
          </a:xfrm>
        </p:spPr>
      </p:pic>
    </p:spTree>
    <p:extLst>
      <p:ext uri="{BB962C8B-B14F-4D97-AF65-F5344CB8AC3E}">
        <p14:creationId xmlns:p14="http://schemas.microsoft.com/office/powerpoint/2010/main" val="35878301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76217"/>
          </a:xfrm>
        </p:spPr>
        <p:txBody>
          <a:bodyPr/>
          <a:lstStyle/>
          <a:p>
            <a:pPr algn="ctr"/>
            <a:r>
              <a:rPr lang="tr-TR" sz="2400" b="1" dirty="0">
                <a:solidFill>
                  <a:prstClr val="black"/>
                </a:solidFill>
                <a:latin typeface="Calibri"/>
              </a:rPr>
              <a:t>SAĞLIK YÜKSEKOKULU LABORATUVAR</a:t>
            </a:r>
            <a:endParaRPr lang="tr-TR" dirty="0"/>
          </a:p>
        </p:txBody>
      </p:sp>
      <p:pic>
        <p:nvPicPr>
          <p:cNvPr id="4" name="5 İçerik Yer Tutucusu" descr="20170425_153916[1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70502" y="1453665"/>
            <a:ext cx="7772399" cy="4001738"/>
          </a:xfrm>
        </p:spPr>
      </p:pic>
    </p:spTree>
    <p:extLst>
      <p:ext uri="{BB962C8B-B14F-4D97-AF65-F5344CB8AC3E}">
        <p14:creationId xmlns:p14="http://schemas.microsoft.com/office/powerpoint/2010/main" val="14580895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97987"/>
          </a:xfrm>
        </p:spPr>
        <p:txBody>
          <a:bodyPr>
            <a:normAutofit/>
          </a:bodyPr>
          <a:lstStyle/>
          <a:p>
            <a:pPr algn="ctr"/>
            <a:r>
              <a:rPr lang="tr-TR" sz="2400" b="1" dirty="0" smtClean="0"/>
              <a:t>OKUMA SALONU</a:t>
            </a:r>
            <a:endParaRPr lang="tr-TR" sz="2400" b="1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09247" y="1298683"/>
            <a:ext cx="7743217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5455989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21973"/>
          </a:xfrm>
        </p:spPr>
        <p:txBody>
          <a:bodyPr/>
          <a:lstStyle/>
          <a:p>
            <a:pPr algn="ctr"/>
            <a:r>
              <a:rPr lang="tr-TR" sz="2400" b="1" dirty="0">
                <a:solidFill>
                  <a:prstClr val="black"/>
                </a:solidFill>
                <a:latin typeface="Calibri"/>
              </a:rPr>
              <a:t>DEĞİŞİM PROGRAMLARI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 algn="just">
              <a:lnSpc>
                <a:spcPct val="10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tr-TR" dirty="0">
                <a:solidFill>
                  <a:prstClr val="black"/>
                </a:solidFill>
              </a:rPr>
              <a:t>Farabi Kapsamında Gelen : 2 Öğrenci</a:t>
            </a:r>
          </a:p>
          <a:p>
            <a:pPr marL="342900" lvl="0" indent="-342900" algn="just">
              <a:lnSpc>
                <a:spcPct val="10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tr-TR" dirty="0">
                <a:solidFill>
                  <a:prstClr val="black"/>
                </a:solidFill>
              </a:rPr>
              <a:t>Farabi Kapsamında Gelen : 2 Öğrenci </a:t>
            </a:r>
          </a:p>
          <a:p>
            <a:pPr marL="342900" lvl="0" indent="-342900" algn="just">
              <a:lnSpc>
                <a:spcPct val="10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tr-TR" dirty="0">
                <a:solidFill>
                  <a:prstClr val="black"/>
                </a:solidFill>
              </a:rPr>
              <a:t>Özel Öğrenci Kapsamında Giden: 9 </a:t>
            </a:r>
          </a:p>
          <a:p>
            <a:pPr marL="342900" lvl="0" indent="-342900" algn="just">
              <a:lnSpc>
                <a:spcPct val="10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tr-TR" dirty="0">
                <a:solidFill>
                  <a:prstClr val="black"/>
                </a:solidFill>
              </a:rPr>
              <a:t>Özel Öğrenci Kapsamında Gelen: 1</a:t>
            </a:r>
          </a:p>
          <a:p>
            <a:pPr marL="342900" lvl="0" indent="-342900" algn="just">
              <a:lnSpc>
                <a:spcPct val="10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tr-TR" dirty="0">
                <a:solidFill>
                  <a:prstClr val="black"/>
                </a:solidFill>
              </a:rPr>
              <a:t> Erasmus Kapsamında Giden: </a:t>
            </a:r>
            <a:r>
              <a:rPr lang="tr-TR" dirty="0" smtClean="0">
                <a:solidFill>
                  <a:prstClr val="black"/>
                </a:solidFill>
              </a:rPr>
              <a:t>3</a:t>
            </a:r>
          </a:p>
          <a:p>
            <a:pPr marL="0" indent="0" algn="ctr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9188325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82489"/>
          </a:xfrm>
        </p:spPr>
        <p:txBody>
          <a:bodyPr/>
          <a:lstStyle/>
          <a:p>
            <a:pPr algn="ctr"/>
            <a:r>
              <a:rPr lang="tr-TR" sz="2400" b="1" dirty="0">
                <a:solidFill>
                  <a:prstClr val="black"/>
                </a:solidFill>
                <a:latin typeface="Calibri"/>
              </a:rPr>
              <a:t>İNSAN KAYNAKLARI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sz="2400" b="1" dirty="0"/>
              <a:t>Akademik </a:t>
            </a:r>
            <a:r>
              <a:rPr lang="tr-TR" sz="2400" b="1" dirty="0" smtClean="0"/>
              <a:t>Personel;</a:t>
            </a:r>
            <a:endParaRPr lang="tr-TR" sz="2400" b="1" dirty="0"/>
          </a:p>
          <a:p>
            <a:pPr marL="0" indent="0">
              <a:buNone/>
            </a:pPr>
            <a:endParaRPr lang="tr-TR" sz="2400" dirty="0"/>
          </a:p>
        </p:txBody>
      </p:sp>
      <p:graphicFrame>
        <p:nvGraphicFramePr>
          <p:cNvPr id="4" name="5 Grafik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7897156"/>
              </p:ext>
            </p:extLst>
          </p:nvPr>
        </p:nvGraphicFramePr>
        <p:xfrm>
          <a:off x="3440623" y="2386739"/>
          <a:ext cx="5563891" cy="33786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300335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21234"/>
          </a:xfrm>
        </p:spPr>
        <p:txBody>
          <a:bodyPr/>
          <a:lstStyle/>
          <a:p>
            <a:pPr algn="ctr"/>
            <a:r>
              <a:rPr lang="tr-TR" sz="2400" b="1" dirty="0">
                <a:solidFill>
                  <a:prstClr val="black"/>
                </a:solidFill>
                <a:latin typeface="Calibri"/>
              </a:rPr>
              <a:t>İNSAN KAYNAKLARI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 algn="just"/>
            <a:r>
              <a:rPr lang="tr-TR" sz="1400" b="1" dirty="0">
                <a:solidFill>
                  <a:prstClr val="black"/>
                </a:solidFill>
              </a:rPr>
              <a:t>Akademik Personel</a:t>
            </a:r>
          </a:p>
          <a:p>
            <a:pPr lvl="0" algn="just"/>
            <a:endParaRPr lang="tr-TR" sz="1400" b="1" dirty="0">
              <a:solidFill>
                <a:prstClr val="black"/>
              </a:solidFill>
            </a:endParaRPr>
          </a:p>
          <a:p>
            <a:pPr lvl="0" algn="just">
              <a:buNone/>
            </a:pPr>
            <a:r>
              <a:rPr lang="tr-TR" sz="1400" b="1" dirty="0">
                <a:solidFill>
                  <a:prstClr val="black"/>
                </a:solidFill>
              </a:rPr>
              <a:t>ÖYP</a:t>
            </a:r>
            <a:r>
              <a:rPr lang="tr-TR" sz="1400" dirty="0">
                <a:solidFill>
                  <a:prstClr val="black"/>
                </a:solidFill>
              </a:rPr>
              <a:t> kapsamında;</a:t>
            </a:r>
          </a:p>
          <a:p>
            <a:pPr lvl="0" algn="just"/>
            <a:r>
              <a:rPr lang="tr-TR" sz="1400" dirty="0">
                <a:solidFill>
                  <a:prstClr val="black"/>
                </a:solidFill>
              </a:rPr>
              <a:t>Meyreme AKSOY (Atatürk Üniversitesi, Doktora aşamasında)</a:t>
            </a:r>
          </a:p>
          <a:p>
            <a:pPr lvl="0" algn="just"/>
            <a:r>
              <a:rPr lang="tr-TR" sz="1400" dirty="0">
                <a:solidFill>
                  <a:prstClr val="black"/>
                </a:solidFill>
              </a:rPr>
              <a:t>Derya BIÇAK (İstanbul Üniversitesi, Doktora aşamasında)</a:t>
            </a:r>
          </a:p>
          <a:p>
            <a:pPr lvl="0" algn="just"/>
            <a:r>
              <a:rPr lang="tr-TR" sz="1400" dirty="0">
                <a:solidFill>
                  <a:prstClr val="black"/>
                </a:solidFill>
              </a:rPr>
              <a:t>Abdullah BEYHAN (Marmara Üniversitesi, Doktora aşamasında)</a:t>
            </a:r>
          </a:p>
          <a:p>
            <a:pPr lvl="0" algn="just"/>
            <a:r>
              <a:rPr lang="tr-TR" sz="1400" dirty="0">
                <a:solidFill>
                  <a:prstClr val="black"/>
                </a:solidFill>
              </a:rPr>
              <a:t>Özgün ELMAS(Hacettepe </a:t>
            </a:r>
            <a:r>
              <a:rPr lang="tr-TR" sz="1400" dirty="0" err="1">
                <a:solidFill>
                  <a:prstClr val="black"/>
                </a:solidFill>
              </a:rPr>
              <a:t>Üniv</a:t>
            </a:r>
            <a:r>
              <a:rPr lang="tr-TR" sz="1400" dirty="0">
                <a:solidFill>
                  <a:prstClr val="black"/>
                </a:solidFill>
              </a:rPr>
              <a:t>. Doktora aşamasında)</a:t>
            </a:r>
          </a:p>
          <a:p>
            <a:pPr lvl="0" algn="just"/>
            <a:r>
              <a:rPr lang="tr-TR" sz="1400" dirty="0">
                <a:solidFill>
                  <a:prstClr val="black"/>
                </a:solidFill>
              </a:rPr>
              <a:t>Semra BAKIR(Hacettepe </a:t>
            </a:r>
            <a:r>
              <a:rPr lang="tr-TR" sz="1400" dirty="0" err="1">
                <a:solidFill>
                  <a:prstClr val="black"/>
                </a:solidFill>
              </a:rPr>
              <a:t>Üniv</a:t>
            </a:r>
            <a:r>
              <a:rPr lang="tr-TR" sz="1400" dirty="0">
                <a:solidFill>
                  <a:prstClr val="black"/>
                </a:solidFill>
              </a:rPr>
              <a:t>. Y. Lisans aşamasında)</a:t>
            </a:r>
          </a:p>
          <a:p>
            <a:pPr lvl="0" algn="just"/>
            <a:r>
              <a:rPr lang="tr-TR" sz="1400" dirty="0">
                <a:solidFill>
                  <a:prstClr val="black"/>
                </a:solidFill>
              </a:rPr>
              <a:t>Zeliha SUNAY(İnönü </a:t>
            </a:r>
            <a:r>
              <a:rPr lang="tr-TR" sz="1400" dirty="0" err="1">
                <a:solidFill>
                  <a:prstClr val="black"/>
                </a:solidFill>
              </a:rPr>
              <a:t>Üniv</a:t>
            </a:r>
            <a:r>
              <a:rPr lang="tr-TR" sz="1400" dirty="0">
                <a:solidFill>
                  <a:prstClr val="black"/>
                </a:solidFill>
              </a:rPr>
              <a:t>. Y. Lisans aşamasında )</a:t>
            </a:r>
          </a:p>
          <a:p>
            <a:pPr lvl="0" algn="just"/>
            <a:r>
              <a:rPr lang="tr-TR" sz="1400" dirty="0">
                <a:solidFill>
                  <a:prstClr val="black"/>
                </a:solidFill>
              </a:rPr>
              <a:t>Emre DUMAN (Ankara  </a:t>
            </a:r>
            <a:r>
              <a:rPr lang="tr-TR" sz="1400" dirty="0" err="1">
                <a:solidFill>
                  <a:prstClr val="black"/>
                </a:solidFill>
              </a:rPr>
              <a:t>Üniv</a:t>
            </a:r>
            <a:r>
              <a:rPr lang="tr-TR" sz="1400" dirty="0">
                <a:solidFill>
                  <a:prstClr val="black"/>
                </a:solidFill>
              </a:rPr>
              <a:t>. Doktora aşamasında )</a:t>
            </a:r>
          </a:p>
          <a:p>
            <a:pPr lvl="0" algn="just"/>
            <a:r>
              <a:rPr lang="tr-TR" sz="1400" dirty="0">
                <a:solidFill>
                  <a:prstClr val="black"/>
                </a:solidFill>
              </a:rPr>
              <a:t>Gülsüm TIKAÇ (Pamukkale </a:t>
            </a:r>
            <a:r>
              <a:rPr lang="tr-TR" sz="1400" dirty="0" err="1">
                <a:solidFill>
                  <a:prstClr val="black"/>
                </a:solidFill>
              </a:rPr>
              <a:t>Üniv</a:t>
            </a:r>
            <a:r>
              <a:rPr lang="tr-TR" sz="1400" dirty="0">
                <a:solidFill>
                  <a:prstClr val="black"/>
                </a:solidFill>
              </a:rPr>
              <a:t>. Doktora aşamasında )</a:t>
            </a:r>
            <a:r>
              <a:rPr lang="tr-TR" sz="1400" b="1" dirty="0">
                <a:solidFill>
                  <a:prstClr val="black"/>
                </a:solidFill>
              </a:rPr>
              <a:t> </a:t>
            </a:r>
            <a:endParaRPr lang="tr-TR" sz="1400" dirty="0">
              <a:solidFill>
                <a:prstClr val="black"/>
              </a:solidFill>
            </a:endParaRPr>
          </a:p>
          <a:p>
            <a:pPr lvl="0"/>
            <a:r>
              <a:rPr lang="tr-TR" sz="1400" dirty="0">
                <a:solidFill>
                  <a:prstClr val="black"/>
                </a:solidFill>
              </a:rPr>
              <a:t>Nevin DOĞAN (Gazi Üniversitesi Doktora aşamasında )</a:t>
            </a:r>
          </a:p>
          <a:p>
            <a:pPr lvl="0" algn="just"/>
            <a:r>
              <a:rPr lang="tr-TR" sz="1400" dirty="0">
                <a:solidFill>
                  <a:prstClr val="black"/>
                </a:solidFill>
              </a:rPr>
              <a:t>Zeliha ÖZŞAHİN(İnönü </a:t>
            </a:r>
            <a:r>
              <a:rPr lang="tr-TR" sz="1400" dirty="0" err="1">
                <a:solidFill>
                  <a:prstClr val="black"/>
                </a:solidFill>
              </a:rPr>
              <a:t>Üniv</a:t>
            </a:r>
            <a:r>
              <a:rPr lang="tr-TR" sz="1400" dirty="0">
                <a:solidFill>
                  <a:prstClr val="black"/>
                </a:solidFill>
              </a:rPr>
              <a:t>. Doktora aşamasında)</a:t>
            </a:r>
          </a:p>
          <a:p>
            <a:pPr lvl="0" algn="just">
              <a:buNone/>
            </a:pPr>
            <a:r>
              <a:rPr lang="tr-TR" sz="1400" dirty="0">
                <a:solidFill>
                  <a:prstClr val="black"/>
                </a:solidFill>
              </a:rPr>
              <a:t>		2547 sayılı kanunun 35. maddesi gereği ilgili üniversitelerde görevlendirilmiştir</a:t>
            </a:r>
            <a:r>
              <a:rPr lang="tr-TR" sz="700" dirty="0">
                <a:solidFill>
                  <a:prstClr val="black"/>
                </a:solidFill>
              </a:rPr>
              <a:t>.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2882219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14224"/>
          </a:xfrm>
        </p:spPr>
        <p:txBody>
          <a:bodyPr/>
          <a:lstStyle/>
          <a:p>
            <a:pPr algn="ctr"/>
            <a:r>
              <a:rPr lang="tr-TR" sz="2400" b="1" dirty="0">
                <a:solidFill>
                  <a:prstClr val="black"/>
                </a:solidFill>
                <a:latin typeface="Calibri"/>
              </a:rPr>
              <a:t>İNSAN </a:t>
            </a:r>
            <a:r>
              <a:rPr lang="tr-TR" sz="2400" b="1" dirty="0" smtClean="0">
                <a:solidFill>
                  <a:prstClr val="black"/>
                </a:solidFill>
                <a:latin typeface="Calibri"/>
              </a:rPr>
              <a:t>KAYNAKLARI ( İDARİ PERSONEL )</a:t>
            </a:r>
            <a:endParaRPr lang="tr-TR" dirty="0"/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29792640"/>
              </p:ext>
            </p:extLst>
          </p:nvPr>
        </p:nvGraphicFramePr>
        <p:xfrm>
          <a:off x="1441342" y="1371600"/>
          <a:ext cx="8950272" cy="3688616"/>
        </p:xfrm>
        <a:graphic>
          <a:graphicData uri="http://schemas.openxmlformats.org/drawingml/2006/table">
            <a:tbl>
              <a:tblPr firstRow="1" bandRow="1"/>
              <a:tblGrid>
                <a:gridCol w="45379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123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05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800" b="1" kern="1200" dirty="0">
                          <a:solidFill>
                            <a:srgbClr val="FFFF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U</a:t>
                      </a:r>
                      <a:r>
                        <a:rPr lang="tr-TR" sz="1800" b="1" kern="1200" dirty="0" smtClean="0">
                          <a:solidFill>
                            <a:srgbClr val="FFFF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nvanı</a:t>
                      </a:r>
                      <a:endParaRPr lang="tr-T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tr-TR" sz="16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05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800" b="1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Yüksekokul Sekreteri</a:t>
                      </a:r>
                      <a:endParaRPr lang="tr-T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600" b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tr-T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05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800" b="1" kern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Ayniyat Saymanı</a:t>
                      </a:r>
                      <a:endParaRPr lang="tr-T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600" b="1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tr-T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05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800" b="1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Bilgisayar İşletmeni</a:t>
                      </a:r>
                      <a:endParaRPr lang="tr-T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600" b="1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  <a:endParaRPr lang="tr-T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05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600" b="1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Hizmetli</a:t>
                      </a:r>
                      <a:endParaRPr lang="tr-T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600" b="1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tr-T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439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524000" algn="l"/>
                        </a:tabLst>
                        <a:defRPr/>
                      </a:pPr>
                      <a:r>
                        <a:rPr lang="tr-TR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4/D Kapsamında İşçi</a:t>
                      </a:r>
                      <a:endParaRPr lang="tr-TR" sz="1800" b="1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endParaRPr lang="tr-T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6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tr-T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05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600" b="1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Toplam</a:t>
                      </a:r>
                      <a:endParaRPr lang="tr-T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600" b="1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9</a:t>
                      </a:r>
                      <a:endParaRPr lang="tr-T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06664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987725" cy="1045221"/>
          </a:xfrm>
        </p:spPr>
        <p:txBody>
          <a:bodyPr>
            <a:normAutofit/>
          </a:bodyPr>
          <a:lstStyle/>
          <a:p>
            <a:pPr algn="ctr"/>
            <a:r>
              <a:rPr lang="tr-TR" altLang="tr-TR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2018 Yılında Yapılan Akademik Çalışmalar</a:t>
            </a:r>
            <a:endParaRPr lang="tr-TR" sz="2400" dirty="0"/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63693174"/>
              </p:ext>
            </p:extLst>
          </p:nvPr>
        </p:nvGraphicFramePr>
        <p:xfrm>
          <a:off x="1309608" y="1379351"/>
          <a:ext cx="8880528" cy="4164681"/>
        </p:xfrm>
        <a:graphic>
          <a:graphicData uri="http://schemas.openxmlformats.org/drawingml/2006/table">
            <a:tbl>
              <a:tblPr/>
              <a:tblGrid>
                <a:gridCol w="7935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398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935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915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915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5501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5501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9357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9357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1800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30883">
                <a:tc gridSpan="10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tr-TR" sz="10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5272">
                <a:tc rowSpan="2">
                  <a:txBody>
                    <a:bodyPr/>
                    <a:lstStyle/>
                    <a:p>
                      <a:pPr algn="ctr" fontAlgn="base">
                        <a:lnSpc>
                          <a:spcPts val="1745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Sıra no</a:t>
                      </a:r>
                      <a:endParaRPr lang="tr-T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 rowSpan="2">
                  <a:txBody>
                    <a:bodyPr/>
                    <a:lstStyle/>
                    <a:p>
                      <a:pPr fontAlgn="base">
                        <a:lnSpc>
                          <a:spcPts val="1745"/>
                        </a:lnSpc>
                        <a:spcAft>
                          <a:spcPts val="0"/>
                        </a:spcAft>
                      </a:pPr>
                      <a:r>
                        <a:rPr lang="tr-TR" sz="900" kern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Adı Soyadı</a:t>
                      </a:r>
                      <a:endParaRPr lang="tr-T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 gridSpan="7">
                  <a:txBody>
                    <a:bodyPr/>
                    <a:lstStyle/>
                    <a:p>
                      <a:pPr algn="ctr" fontAlgn="base">
                        <a:lnSpc>
                          <a:spcPts val="1745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2018</a:t>
                      </a:r>
                      <a:endParaRPr lang="tr-T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base">
                        <a:lnSpc>
                          <a:spcPts val="1745"/>
                        </a:lnSpc>
                        <a:spcAft>
                          <a:spcPts val="0"/>
                        </a:spcAft>
                      </a:pPr>
                      <a:r>
                        <a:rPr lang="tr-TR" sz="900" kern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TOPLAM</a:t>
                      </a:r>
                      <a:endParaRPr lang="tr-T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43148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Scı-Scı Exp Kapsamındaki Yayınlar</a:t>
                      </a:r>
                      <a:endParaRPr lang="tr-T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Scı-scı Exp Dışındaki Uluslararası Yayınlar</a:t>
                      </a:r>
                      <a:endParaRPr lang="tr-T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Ders Kitabı</a:t>
                      </a:r>
                      <a:r>
                        <a:rPr lang="tr-TR" sz="900" b="1" kern="1200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Bölüm Yazarlığı</a:t>
                      </a:r>
                      <a:endParaRPr lang="tr-T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Ulusal Makale</a:t>
                      </a:r>
                      <a:endParaRPr lang="tr-T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Uluslar</a:t>
                      </a:r>
                      <a:endParaRPr lang="tr-T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Arası</a:t>
                      </a:r>
                      <a:endParaRPr lang="tr-T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Bildiriler</a:t>
                      </a:r>
                      <a:endParaRPr lang="tr-T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Ulusal</a:t>
                      </a:r>
                      <a:endParaRPr lang="tr-T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Bildiriler</a:t>
                      </a:r>
                      <a:endParaRPr lang="tr-TR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Yürütülmüş Projeler</a:t>
                      </a:r>
                      <a:endParaRPr lang="tr-T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78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tr-T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Prof. </a:t>
                      </a:r>
                      <a:r>
                        <a:rPr lang="tr-TR" sz="900" b="1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Dr. Cafer SAKA</a:t>
                      </a:r>
                      <a:endParaRPr lang="tr-T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13</a:t>
                      </a:r>
                      <a:endParaRPr lang="tr-TR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000" b="1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000" b="1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000" b="1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  <a:endParaRPr lang="tr-TR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000" b="1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17</a:t>
                      </a:r>
                      <a:endParaRPr lang="tr-TR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269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tr-T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Dr. </a:t>
                      </a:r>
                      <a:r>
                        <a:rPr lang="tr-TR" sz="900" b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Öğr</a:t>
                      </a:r>
                      <a:r>
                        <a:rPr lang="tr-TR" sz="9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 Üyesi  </a:t>
                      </a:r>
                      <a:r>
                        <a:rPr lang="tr-TR" sz="900" b="1" kern="12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Nurullah AKCAN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tr-TR" sz="1000" b="1" dirty="0" smtClean="0">
                          <a:effectLst/>
                          <a:latin typeface="Calibri"/>
                          <a:cs typeface="Times New Roman"/>
                        </a:rPr>
                        <a:t>1</a:t>
                      </a:r>
                      <a:endParaRPr lang="tr-TR" sz="1000" b="1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000" b="1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000" b="1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9</a:t>
                      </a:r>
                      <a:endParaRPr lang="tr-TR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000" b="1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000" b="1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</a:t>
                      </a:r>
                      <a:endParaRPr lang="tr-TR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269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tr-T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Dr. </a:t>
                      </a:r>
                      <a:r>
                        <a:rPr lang="tr-TR" sz="900" b="1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Öğr</a:t>
                      </a:r>
                      <a:r>
                        <a:rPr lang="tr-TR" sz="9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 Üyesi Emrah </a:t>
                      </a:r>
                      <a:r>
                        <a:rPr lang="tr-TR" sz="900" b="1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YERLİKAYA</a:t>
                      </a:r>
                      <a:endParaRPr lang="tr-T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000" b="1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tr-TR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000" b="1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000" b="1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7</a:t>
                      </a:r>
                      <a:endParaRPr lang="tr-TR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tr-TR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</a:t>
                      </a:r>
                      <a:endParaRPr lang="tr-TR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269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tr-T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Dr. </a:t>
                      </a:r>
                      <a:r>
                        <a:rPr lang="tr-TR" sz="900" b="1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Öğr</a:t>
                      </a:r>
                      <a:r>
                        <a:rPr lang="tr-TR" sz="9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 Üyesi Hasan </a:t>
                      </a:r>
                      <a:r>
                        <a:rPr lang="tr-TR" sz="900" b="1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KARAGECİLİ</a:t>
                      </a:r>
                      <a:endParaRPr lang="tr-T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000" b="1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tr-TR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tr-TR" sz="1000" b="1" dirty="0" smtClean="0">
                          <a:effectLst/>
                          <a:latin typeface="Calibri"/>
                          <a:cs typeface="Times New Roman"/>
                        </a:rPr>
                        <a:t>6</a:t>
                      </a:r>
                      <a:endParaRPr lang="tr-TR" sz="1000" b="1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tr-TR" sz="1000" b="1" dirty="0" smtClean="0">
                          <a:effectLst/>
                          <a:latin typeface="Calibri"/>
                          <a:cs typeface="Times New Roman"/>
                        </a:rPr>
                        <a:t>6</a:t>
                      </a:r>
                      <a:endParaRPr lang="tr-TR" sz="1000" b="1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tr-TR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15</a:t>
                      </a:r>
                      <a:endParaRPr lang="tr-TR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78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tr-T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Dr. </a:t>
                      </a:r>
                      <a:r>
                        <a:rPr lang="tr-TR" sz="900" b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Öğr</a:t>
                      </a:r>
                      <a:r>
                        <a:rPr lang="tr-TR" sz="9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 Üyesi Arzu </a:t>
                      </a:r>
                      <a:r>
                        <a:rPr lang="tr-TR" sz="900" b="1" kern="12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EKİNCİ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8</a:t>
                      </a:r>
                      <a:endParaRPr lang="tr-TR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000" b="1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000" b="1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tr-TR" sz="1000" b="1" dirty="0" smtClean="0">
                          <a:effectLst/>
                          <a:latin typeface="Calibri"/>
                          <a:cs typeface="Times New Roman"/>
                        </a:rPr>
                        <a:t>2</a:t>
                      </a:r>
                      <a:endParaRPr lang="tr-TR" sz="1000" b="1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7</a:t>
                      </a:r>
                      <a:endParaRPr lang="tr-TR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000" b="1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000" b="1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17</a:t>
                      </a:r>
                      <a:endParaRPr lang="tr-TR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269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tr-T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Dr. </a:t>
                      </a:r>
                      <a:r>
                        <a:rPr lang="tr-TR" sz="900" b="1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Öğr</a:t>
                      </a:r>
                      <a:r>
                        <a:rPr lang="tr-TR" sz="9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 Üyesi  Yunus </a:t>
                      </a:r>
                      <a:r>
                        <a:rPr lang="tr-TR" sz="900" b="1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KAYA</a:t>
                      </a:r>
                      <a:endParaRPr lang="tr-T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000" b="1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tr-TR" sz="1000" b="1" dirty="0" smtClean="0">
                          <a:effectLst/>
                          <a:latin typeface="Calibri"/>
                          <a:cs typeface="Times New Roman"/>
                        </a:rPr>
                        <a:t>1</a:t>
                      </a:r>
                      <a:endParaRPr lang="tr-TR" sz="1000" b="1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000" b="1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tr-TR" sz="1000" b="1" dirty="0" smtClean="0">
                          <a:effectLst/>
                          <a:latin typeface="Calibri"/>
                          <a:cs typeface="Times New Roman"/>
                        </a:rPr>
                        <a:t>1</a:t>
                      </a:r>
                      <a:endParaRPr lang="tr-TR" sz="1000" b="1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  <a:endParaRPr lang="tr-TR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000" b="1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  <a:endParaRPr lang="tr-TR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78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tr-T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Dr. </a:t>
                      </a:r>
                      <a:r>
                        <a:rPr lang="tr-TR" sz="900" b="1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Öğr</a:t>
                      </a:r>
                      <a:r>
                        <a:rPr lang="tr-TR" sz="9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 Üyesi   </a:t>
                      </a:r>
                      <a:r>
                        <a:rPr lang="tr-TR" sz="900" b="1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Zeliha BÜYÜKBAYRAM</a:t>
                      </a:r>
                      <a:endParaRPr lang="tr-T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000" b="1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000" b="1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000" b="1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000" b="1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  <a:endParaRPr lang="tr-TR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000" b="1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  <a:endParaRPr lang="tr-TR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127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tr-T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Araş.Gör.Derya</a:t>
                      </a:r>
                      <a:r>
                        <a:rPr lang="tr-TR" sz="900" b="1" kern="1200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BIÇAK</a:t>
                      </a:r>
                      <a:endParaRPr lang="tr-T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000" b="1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tr-TR" sz="1000" b="1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cs typeface="Times New Roman"/>
                        </a:rPr>
                        <a:t>2</a:t>
                      </a:r>
                      <a:endParaRPr lang="tr-TR" sz="1000" b="1" dirty="0">
                        <a:solidFill>
                          <a:schemeClr val="tx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tr-TR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  <a:endParaRPr lang="tr-TR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tr-TR" sz="1000" b="1" dirty="0" smtClean="0">
                          <a:effectLst/>
                          <a:latin typeface="Calibri"/>
                          <a:cs typeface="Times New Roman"/>
                        </a:rPr>
                        <a:t>7</a:t>
                      </a:r>
                      <a:endParaRPr lang="tr-TR" sz="1000" b="1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000" b="1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15</a:t>
                      </a:r>
                      <a:endParaRPr lang="tr-TR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34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tr-TR" sz="10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Toplam</a:t>
                      </a:r>
                      <a:endParaRPr lang="tr-T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22</a:t>
                      </a:r>
                      <a:endParaRPr lang="tr-TR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  <a:endParaRPr lang="tr-TR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8</a:t>
                      </a:r>
                      <a:endParaRPr lang="tr-TR" sz="10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  <a:endParaRPr lang="tr-TR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48</a:t>
                      </a:r>
                      <a:endParaRPr lang="tr-TR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7</a:t>
                      </a:r>
                      <a:endParaRPr lang="tr-TR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  <a:endParaRPr lang="tr-TR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97</a:t>
                      </a:r>
                      <a:endParaRPr lang="tr-TR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8794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666069" y="365126"/>
            <a:ext cx="7842142" cy="1052970"/>
          </a:xfrm>
        </p:spPr>
        <p:txBody>
          <a:bodyPr>
            <a:normAutofit/>
          </a:bodyPr>
          <a:lstStyle/>
          <a:p>
            <a:r>
              <a:rPr lang="tr-TR" sz="24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Calibri"/>
                <a:cs typeface="Times New Roman"/>
              </a:rPr>
              <a:t>YILLAR İTİBARİYLE MAKALE SAYILARI</a:t>
            </a:r>
            <a:endParaRPr lang="tr-TR" sz="2400" dirty="0">
              <a:latin typeface="+mn-lt"/>
            </a:endParaRPr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3615391"/>
              </p:ext>
            </p:extLst>
          </p:nvPr>
        </p:nvGraphicFramePr>
        <p:xfrm>
          <a:off x="1286359" y="1340602"/>
          <a:ext cx="8756001" cy="41730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357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24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275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0248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0248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0248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2757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2757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2757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6482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tr-TR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>
                          <a:effectLst/>
                        </a:rPr>
                        <a:t>2011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>
                          <a:effectLst/>
                        </a:rPr>
                        <a:t>2012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>
                          <a:effectLst/>
                        </a:rPr>
                        <a:t>2013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>
                          <a:effectLst/>
                        </a:rPr>
                        <a:t>2014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>
                          <a:effectLst/>
                        </a:rPr>
                        <a:t>2015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>
                          <a:effectLst/>
                        </a:rPr>
                        <a:t>2016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 dirty="0">
                          <a:effectLst/>
                        </a:rPr>
                        <a:t>2017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2018</a:t>
                      </a:r>
                      <a:endParaRPr lang="tr-T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015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>
                          <a:effectLst/>
                        </a:rPr>
                        <a:t>SSCI-SCI Expanded -SCI- AHCI Kapsamında Yayımlanan Makale Sayıları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>
                          <a:effectLst/>
                        </a:rPr>
                        <a:t>   9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>
                          <a:effectLst/>
                        </a:rPr>
                        <a:t>9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>
                          <a:effectLst/>
                        </a:rPr>
                        <a:t>9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>
                          <a:effectLst/>
                        </a:rPr>
                        <a:t>5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 dirty="0">
                          <a:effectLst/>
                        </a:rPr>
                        <a:t>9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 dirty="0">
                          <a:effectLst/>
                        </a:rPr>
                        <a:t>18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 dirty="0">
                          <a:effectLst/>
                        </a:rPr>
                        <a:t>7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22</a:t>
                      </a:r>
                      <a:endParaRPr lang="tr-T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82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 dirty="0">
                          <a:effectLst/>
                        </a:rPr>
                        <a:t>Öğretim Üyesi Sayısı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 dirty="0">
                          <a:effectLst/>
                        </a:rPr>
                        <a:t>3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>
                          <a:effectLst/>
                        </a:rPr>
                        <a:t>5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 dirty="0">
                          <a:effectLst/>
                        </a:rPr>
                        <a:t>7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>
                          <a:effectLst/>
                        </a:rPr>
                        <a:t>9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>
                          <a:effectLst/>
                        </a:rPr>
                        <a:t>9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 dirty="0">
                          <a:effectLst/>
                        </a:rPr>
                        <a:t>8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9</a:t>
                      </a:r>
                      <a:endParaRPr lang="tr-T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749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>
                          <a:effectLst/>
                        </a:rPr>
                        <a:t>Öğretim Üyesi Başına Düşen Makale Sayısı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 dirty="0">
                          <a:effectLst/>
                        </a:rPr>
                        <a:t>3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 dirty="0">
                          <a:effectLst/>
                        </a:rPr>
                        <a:t>3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>
                          <a:effectLst/>
                        </a:rPr>
                        <a:t>1.8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>
                          <a:effectLst/>
                        </a:rPr>
                        <a:t>0.71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>
                          <a:effectLst/>
                        </a:rPr>
                        <a:t>1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 dirty="0">
                          <a:effectLst/>
                        </a:rPr>
                        <a:t>0.9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2.44</a:t>
                      </a:r>
                      <a:endParaRPr lang="tr-T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837188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4588157"/>
              </p:ext>
            </p:extLst>
          </p:nvPr>
        </p:nvGraphicFramePr>
        <p:xfrm>
          <a:off x="2092271" y="627680"/>
          <a:ext cx="8671301" cy="54433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78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55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178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02527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 dirty="0" smtClean="0">
                          <a:solidFill>
                            <a:srgbClr val="595959"/>
                          </a:solidFill>
                          <a:effectLst/>
                        </a:rPr>
                        <a:t>Birimimizde Çalışan Akademik Personel Tarafından SCI </a:t>
                      </a:r>
                      <a:r>
                        <a:rPr lang="tr-TR" sz="1800" kern="1200" dirty="0" err="1" smtClean="0">
                          <a:solidFill>
                            <a:srgbClr val="595959"/>
                          </a:solidFill>
                          <a:effectLst/>
                        </a:rPr>
                        <a:t>Expanded</a:t>
                      </a:r>
                      <a:r>
                        <a:rPr lang="tr-TR" sz="1800" kern="1200" dirty="0" smtClean="0">
                          <a:solidFill>
                            <a:srgbClr val="595959"/>
                          </a:solidFill>
                          <a:effectLst/>
                        </a:rPr>
                        <a:t>, SCI , SSCI, AHCI Kapsamındaki Dergilerde Yayınlanan Makale Sayısı</a:t>
                      </a:r>
                      <a:endParaRPr lang="tr-TR" sz="1000" dirty="0">
                        <a:solidFill>
                          <a:srgbClr val="595959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1527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Sıra </a:t>
                      </a:r>
                      <a:r>
                        <a:rPr lang="tr-TR" sz="16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no</a:t>
                      </a:r>
                      <a:endParaRPr lang="tr-TR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Makale Sahibinin     Adı Soyadı</a:t>
                      </a:r>
                      <a:endParaRPr lang="tr-TR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kern="1200" dirty="0" smtClean="0"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2009-2018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538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SCI  ve SCI </a:t>
                      </a:r>
                      <a:r>
                        <a:rPr lang="tr-TR" sz="16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Expanded</a:t>
                      </a:r>
                      <a:r>
                        <a:rPr lang="tr-TR" sz="16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endParaRPr lang="tr-TR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50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endParaRPr lang="tr-TR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Prof. </a:t>
                      </a:r>
                      <a:r>
                        <a:rPr lang="tr-TR" sz="1600" kern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Dr</a:t>
                      </a:r>
                      <a:r>
                        <a:rPr lang="tr-TR" sz="16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. Cafer </a:t>
                      </a:r>
                      <a:r>
                        <a:rPr lang="tr-TR" sz="1600" kern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SAKA</a:t>
                      </a:r>
                      <a:endParaRPr lang="tr-TR" sz="10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64</a:t>
                      </a:r>
                      <a:endParaRPr lang="tr-TR" sz="10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50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tr-TR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Dr. </a:t>
                      </a:r>
                      <a:r>
                        <a:rPr lang="tr-TR" sz="1600" kern="1200" dirty="0" err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Öğr</a:t>
                      </a:r>
                      <a:r>
                        <a:rPr lang="tr-TR" sz="16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. Üyesi </a:t>
                      </a:r>
                      <a:r>
                        <a:rPr lang="tr-TR" sz="1600" kern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Nurullah AKCAN</a:t>
                      </a:r>
                      <a:endParaRPr lang="tr-TR" sz="10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endParaRPr lang="tr-TR" sz="10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250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</a:t>
                      </a:r>
                      <a:endParaRPr lang="tr-TR" sz="10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tr-TR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Dr. </a:t>
                      </a:r>
                      <a:r>
                        <a:rPr kumimoji="0" lang="tr-TR" sz="16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Öğr</a:t>
                      </a:r>
                      <a:r>
                        <a:rPr kumimoji="0" lang="tr-TR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. Üyesi </a:t>
                      </a:r>
                      <a:r>
                        <a:rPr lang="tr-TR" sz="16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Arzu </a:t>
                      </a:r>
                      <a:r>
                        <a:rPr lang="tr-TR" sz="1600" kern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Ekinci</a:t>
                      </a:r>
                      <a:endParaRPr lang="tr-TR" sz="10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14</a:t>
                      </a:r>
                      <a:endParaRPr lang="tr-TR" sz="10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250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</a:t>
                      </a:r>
                      <a:endParaRPr lang="tr-TR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tr-TR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Dr. </a:t>
                      </a:r>
                      <a:r>
                        <a:rPr kumimoji="0" lang="tr-TR" sz="16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Öğr</a:t>
                      </a:r>
                      <a:r>
                        <a:rPr kumimoji="0" lang="tr-TR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. Üyesi </a:t>
                      </a:r>
                      <a:r>
                        <a:rPr lang="tr-TR" sz="1600" kern="1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Emrah YERLİKAYA</a:t>
                      </a:r>
                      <a:endParaRPr lang="tr-TR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endParaRPr lang="tr-TR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250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</a:t>
                      </a:r>
                      <a:endParaRPr lang="tr-TR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tr-TR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Dr. </a:t>
                      </a:r>
                      <a:r>
                        <a:rPr kumimoji="0" lang="tr-TR" sz="16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Öğr</a:t>
                      </a:r>
                      <a:r>
                        <a:rPr kumimoji="0" lang="tr-TR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. Üyesi </a:t>
                      </a:r>
                      <a:r>
                        <a:rPr lang="tr-TR" sz="1600" kern="1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tr-TR" sz="16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Zeliha BÜYÜKBAYRAM</a:t>
                      </a:r>
                      <a:endParaRPr lang="tr-TR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endParaRPr lang="tr-TR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250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</a:t>
                      </a:r>
                      <a:endParaRPr lang="tr-TR" sz="10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Arş.Gör</a:t>
                      </a:r>
                      <a:r>
                        <a:rPr lang="tr-TR" sz="16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. Nevin DOĞAN</a:t>
                      </a:r>
                      <a:endParaRPr lang="tr-TR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tr-TR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1527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TOPLAM</a:t>
                      </a:r>
                      <a:endParaRPr lang="tr-TR" sz="100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97</a:t>
                      </a:r>
                      <a:endParaRPr lang="tr-TR" sz="10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26969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907942" y="372874"/>
            <a:ext cx="10515600" cy="990977"/>
          </a:xfrm>
        </p:spPr>
        <p:txBody>
          <a:bodyPr>
            <a:normAutofit/>
          </a:bodyPr>
          <a:lstStyle/>
          <a:p>
            <a:pPr algn="ctr"/>
            <a:r>
              <a:rPr lang="tr-TR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KURUMSAL KABİLİYET ve KAPASİTENİN DEĞERLENDİRİLMESİ</a:t>
            </a:r>
            <a:endParaRPr lang="tr-TR" sz="24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tr-TR" sz="2600" dirty="0">
                <a:solidFill>
                  <a:prstClr val="black"/>
                </a:solidFill>
                <a:latin typeface="Constantia"/>
              </a:rPr>
              <a:t>Yüksekokulumuzun stratejik plan çalışmaları sırasında belirlenen çalışmalara ilişkin analizler yapılmış ve belirlenen güçlü- zayıf yönler ile fırsatlar ve tehditler aşağıda başlıklar halinde sunulmuştur. Zayıf yönleri güçlendirmek ve fırsatları değerlendirerek belirlenmiş olan stratejik amaçlara ulaşmak için etkin bir şekilde çalışılmaktadır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91222958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21234"/>
          </a:xfrm>
        </p:spPr>
        <p:txBody>
          <a:bodyPr>
            <a:normAutofit/>
          </a:bodyPr>
          <a:lstStyle/>
          <a:p>
            <a:pPr algn="ctr"/>
            <a:r>
              <a:rPr lang="tr-TR" sz="2400" b="1" dirty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latin typeface="Calibri"/>
              </a:rPr>
              <a:t>Üstünlükler</a:t>
            </a:r>
            <a:endParaRPr lang="tr-TR" sz="24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234212"/>
          </a:xfrm>
        </p:spPr>
        <p:txBody>
          <a:bodyPr>
            <a:normAutofit fontScale="92500" lnSpcReduction="10000"/>
          </a:bodyPr>
          <a:lstStyle/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Rektörlüğün desteği,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Dinamik ve değişime açık kadro yapısı,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Mezunlarımızın kolay iş bulması, özel sağlık kuruluşlarının sayısının artması,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Öğrenci- Öğretim Elemanı ilişkisinin iyi olması,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Sürekli kurumsal gelişme isteğinin olması, 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  <a:defRPr/>
            </a:pPr>
            <a:r>
              <a:rPr lang="tr-TR" sz="2000" b="1" i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Genç ve ileriye dönük hedefleri olan dinamik personel yapısı</a:t>
            </a:r>
            <a:endParaRPr lang="en-US" sz="2000" b="1" i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  <a:defRPr/>
            </a:pPr>
            <a:r>
              <a:rPr lang="tr-TR" sz="2000" b="1" i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Akademik çeşitlilik</a:t>
            </a:r>
            <a:endParaRPr lang="en-US" sz="2000" b="1" i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  <a:defRPr/>
            </a:pPr>
            <a:r>
              <a:rPr lang="tr-TR" sz="2000" b="1" i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SCI-</a:t>
            </a:r>
            <a:r>
              <a:rPr lang="tr-TR" sz="2000" b="1" i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Expanded</a:t>
            </a:r>
            <a:r>
              <a:rPr lang="tr-TR" sz="2000" b="1" i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yayın sayısı/öğretim üyesi oranının yüksekliği</a:t>
            </a:r>
            <a:endParaRPr lang="en-US" sz="2000" b="1" i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  <a:defRPr/>
            </a:pPr>
            <a:r>
              <a:rPr lang="tr-TR" sz="2000" b="1" i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Başarıyı ve kurumsallaşmayı destekleyen yönetim kadrosu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  <a:defRPr/>
            </a:pPr>
            <a:r>
              <a:rPr lang="tr-TR" sz="2000" b="1" i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Disiplinler arası çok yönlü çalışmalara yatkınlık</a:t>
            </a:r>
            <a:endParaRPr lang="tr-TR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Etik ilkeler doğrultusunda bakım verme anlayışının olması, 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Teorik derslerin uygulamalarla desteklenmesi, 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Eğitim için çeşitli uygulama alanlarının olması, 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21790160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06475"/>
          </a:xfrm>
        </p:spPr>
        <p:txBody>
          <a:bodyPr>
            <a:normAutofit/>
          </a:bodyPr>
          <a:lstStyle/>
          <a:p>
            <a:pPr algn="ctr"/>
            <a:r>
              <a:rPr lang="tr-TR" sz="2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ZAYIFLIKLAR</a:t>
            </a:r>
            <a:endParaRPr lang="tr-TR" sz="2400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604075"/>
            <a:ext cx="10515600" cy="4223288"/>
          </a:xfrm>
        </p:spPr>
        <p:txBody>
          <a:bodyPr/>
          <a:lstStyle/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None/>
            </a:pPr>
            <a:endParaRPr lang="tr-TR" sz="1800" dirty="0">
              <a:solidFill>
                <a:prstClr val="black"/>
              </a:solidFill>
              <a:latin typeface="Constantia"/>
            </a:endParaRP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1800" b="1" dirty="0">
                <a:solidFill>
                  <a:prstClr val="black"/>
                </a:solidFill>
                <a:latin typeface="Constantia"/>
              </a:rPr>
              <a:t>Uygulamalı bir öğretim kurumu olarak mesleki alanda yeterli öğretim elemanı olmaması.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1800" b="1" dirty="0">
                <a:solidFill>
                  <a:prstClr val="black"/>
                </a:solidFill>
                <a:latin typeface="Constantia"/>
              </a:rPr>
              <a:t>Öğretim üyesi eksikliği, laboratuvar ve diğer uygulamalı dersleri yürütecek yeterli ekipmanlarının bulunmayışı ve ödenek azlığı,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1800" b="1" dirty="0">
                <a:solidFill>
                  <a:prstClr val="black"/>
                </a:solidFill>
                <a:latin typeface="Constantia"/>
              </a:rPr>
              <a:t>Öğrenci sayısının fazla olması nedeniyle öğrenme hedeflerine uygun öğrenim ortamı oluşturmada zorlukların yaşanması,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1800" b="1" dirty="0">
                <a:solidFill>
                  <a:prstClr val="black"/>
                </a:solidFill>
                <a:latin typeface="Constantia"/>
              </a:rPr>
              <a:t>Öğrenci sayısının fazla olması sebebiyle danışmanlık hizmetinin etkin yapılamaması,  kurumun sahip olduğu eğitim teknolojileri ve teknik donanımındaki yetersizlikler,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1800" b="1" dirty="0">
                <a:solidFill>
                  <a:prstClr val="black"/>
                </a:solidFill>
                <a:latin typeface="Constantia"/>
              </a:rPr>
              <a:t>Lisans öğrencilerinin, sosyal ve bilimsel faaliyetlere katılmak için ekonomik yönden desteklenebileceği kaynakların yetersiz olması,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1800" b="1" dirty="0">
                <a:solidFill>
                  <a:prstClr val="black"/>
                </a:solidFill>
                <a:latin typeface="Constantia"/>
              </a:rPr>
              <a:t>Öğrenci sayısının fazla olması nedeniyle uygulama alanında öğretim elemanı ile öğrencinin yeterli etkileşimde bulunamaması,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1800" b="1" dirty="0">
                <a:solidFill>
                  <a:prstClr val="black"/>
                </a:solidFill>
                <a:latin typeface="Constantia"/>
              </a:rPr>
              <a:t>Hemşirelik Anabilim Dallarında lisansüstü eğitim programı olmaması. 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None/>
            </a:pPr>
            <a:endParaRPr lang="tr-TR" sz="1800" dirty="0">
              <a:solidFill>
                <a:prstClr val="black"/>
              </a:solidFill>
              <a:latin typeface="Constantia"/>
            </a:endParaRP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93694222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5404317"/>
              </p:ext>
            </p:extLst>
          </p:nvPr>
        </p:nvGraphicFramePr>
        <p:xfrm>
          <a:off x="829159" y="1825625"/>
          <a:ext cx="8376834" cy="4124932"/>
        </p:xfrm>
        <a:graphic>
          <a:graphicData uri="http://schemas.openxmlformats.org/drawingml/2006/table">
            <a:tbl>
              <a:tblPr/>
              <a:tblGrid>
                <a:gridCol w="41884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884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04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Sorun alanlar</a:t>
                      </a:r>
                      <a:endParaRPr lang="tr-T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2593" marR="22593" marT="847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Çözüme dönük Faaliyetler</a:t>
                      </a:r>
                      <a:endParaRPr lang="tr-T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2593" marR="22593" marT="847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2899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Öğrencilerin ekonomik ve </a:t>
                      </a:r>
                      <a:r>
                        <a:rPr lang="tr-TR" sz="1200" kern="1200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psiko</a:t>
                      </a:r>
                      <a:r>
                        <a:rPr lang="tr-TR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-sosyal sorunlarının ortaya çıkarılması</a:t>
                      </a:r>
                      <a:endParaRPr lang="tr-T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2593" marR="22593" marT="847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r-TR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Tüm öğrencileri kapsayan bir anket çalışması yapılarak, sonuçlar değerlendirilmiştir. </a:t>
                      </a:r>
                      <a:endParaRPr lang="tr-TR" sz="1000">
                        <a:effectLst/>
                        <a:latin typeface="Calibri"/>
                        <a:cs typeface="Times New Roman"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r-TR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Danışmanlarla yapılan toplantıda genel olarak öğrencilerin sorun yaşadıkları alanlar hakkında bilgi verilmiştir.</a:t>
                      </a:r>
                      <a:endParaRPr lang="tr-TR" sz="10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22593" marR="22593" marT="847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7199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Danışmanlık hizmetlerinin etkinliğinin artırılması</a:t>
                      </a:r>
                      <a:endParaRPr lang="tr-T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2593" marR="22593" marT="847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r-TR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Danışmanların öğrencileri takip etmeleri değerlendirmeleri, etkin danışmanlık yapabilmeleri için sorumlu oldukları öğrencilerin anketleri kendilerine verilmiştir.</a:t>
                      </a:r>
                      <a:endParaRPr lang="tr-TR" sz="1000" dirty="0">
                        <a:effectLst/>
                        <a:latin typeface="Calibri"/>
                        <a:cs typeface="Times New Roman"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r-TR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Danışmanlık yapılan sınıfın hocası en az bir dersine girilecek şekilde ders programlarında düzenlemeler yapılmasına karar verilmiştir. </a:t>
                      </a:r>
                      <a:endParaRPr lang="tr-TR" sz="1000" dirty="0">
                        <a:effectLst/>
                        <a:latin typeface="Calibri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r-TR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Akademisyen otomasyon sistemin daha etkin kullanılması, istihdam olanakları, akademik ve </a:t>
                      </a:r>
                      <a:r>
                        <a:rPr lang="tr-TR" sz="1200" kern="1200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psiko</a:t>
                      </a:r>
                      <a:r>
                        <a:rPr lang="tr-TR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-sosyal danışmanlık becerilerinin artırılmasına yönelik akademisyenlere hizmet içi eğitimlerin 2018 bahar döneminin sonuna kadar tamamlanması planlanmıştır. </a:t>
                      </a:r>
                      <a:endParaRPr lang="tr-TR" sz="10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22593" marR="22593" marT="847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64307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83228"/>
          </a:xfrm>
        </p:spPr>
        <p:txBody>
          <a:bodyPr>
            <a:normAutofit/>
          </a:bodyPr>
          <a:lstStyle/>
          <a:p>
            <a:pPr algn="ctr"/>
            <a:r>
              <a:rPr lang="tr-TR" sz="2400" b="1" dirty="0" smtClean="0">
                <a:ln w="18000">
                  <a:solidFill>
                    <a:srgbClr val="009DD9">
                      <a:satMod val="140000"/>
                    </a:srgb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alibri"/>
              </a:rPr>
              <a:t>       ÖĞRENCİLERİN MESLEKİ BECERİ YETERLİLİKLERİNİN ARTTIRILMASI</a:t>
            </a:r>
            <a:endParaRPr lang="tr-TR" sz="24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74320" lvl="0" indent="-274320" fontAlgn="t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2200" dirty="0">
                <a:solidFill>
                  <a:prstClr val="black"/>
                </a:solidFill>
                <a:latin typeface="Constantia"/>
              </a:rPr>
              <a:t>Hemşirelik bölümünün en önemli paydaşlarından olan Siirt Devlet Hastanesi ile hastane bakım hizmetleri sorumlusu, klinik ve poliklinik sorumluları ile toplantı yapılarak, sorunlar ve çözüm önerileri oluşturulmuştur. </a:t>
            </a:r>
          </a:p>
          <a:p>
            <a:pPr marL="274320" lvl="0" indent="-274320" fontAlgn="t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2200" dirty="0">
                <a:solidFill>
                  <a:prstClr val="black"/>
                </a:solidFill>
                <a:latin typeface="Constantia"/>
              </a:rPr>
              <a:t>Öğrencilerin uygulama alanlarında hedeflenen mesleki beceri ve davranışlara yönelik </a:t>
            </a:r>
            <a:r>
              <a:rPr lang="tr-TR" sz="2200" b="1" dirty="0">
                <a:solidFill>
                  <a:prstClr val="black"/>
                </a:solidFill>
                <a:latin typeface="Constantia"/>
              </a:rPr>
              <a:t>Siirt Üniversitesi Hemşirelik Bölümü Değerlendirme Formu</a:t>
            </a:r>
            <a:r>
              <a:rPr lang="tr-TR" sz="2200" dirty="0">
                <a:solidFill>
                  <a:prstClr val="black"/>
                </a:solidFill>
                <a:latin typeface="Constantia"/>
              </a:rPr>
              <a:t> ve </a:t>
            </a:r>
            <a:r>
              <a:rPr lang="tr-TR" sz="2200" b="1" dirty="0">
                <a:solidFill>
                  <a:prstClr val="black"/>
                </a:solidFill>
                <a:latin typeface="Constantia"/>
              </a:rPr>
              <a:t>Öğrenci Uygulama Sözleşmesi</a:t>
            </a:r>
            <a:r>
              <a:rPr lang="tr-TR" sz="2200" dirty="0">
                <a:solidFill>
                  <a:prstClr val="black"/>
                </a:solidFill>
                <a:latin typeface="Constantia"/>
              </a:rPr>
              <a:t> oluşturulmuştur. Bu formlar öğrencilere dağıtılarak, sözleşmeyi imzalamaları sağlanmıştır. </a:t>
            </a:r>
          </a:p>
          <a:p>
            <a:pPr marL="274320" lvl="0" indent="-274320" fontAlgn="t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2200" dirty="0">
                <a:solidFill>
                  <a:prstClr val="black"/>
                </a:solidFill>
                <a:latin typeface="Constantia"/>
              </a:rPr>
              <a:t>Hastaneden </a:t>
            </a:r>
            <a:r>
              <a:rPr lang="tr-TR" sz="2200" b="1" dirty="0">
                <a:solidFill>
                  <a:prstClr val="black"/>
                </a:solidFill>
                <a:latin typeface="Constantia"/>
              </a:rPr>
              <a:t>3 hemşire staj danışmanlığı </a:t>
            </a:r>
            <a:r>
              <a:rPr lang="tr-TR" sz="2200" dirty="0">
                <a:solidFill>
                  <a:prstClr val="black"/>
                </a:solidFill>
                <a:latin typeface="Constantia"/>
              </a:rPr>
              <a:t>için görevlendirilmiştir. </a:t>
            </a:r>
          </a:p>
          <a:p>
            <a:pPr marL="274320" lvl="0" indent="-274320" fontAlgn="t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2200" dirty="0">
                <a:solidFill>
                  <a:prstClr val="black"/>
                </a:solidFill>
                <a:latin typeface="Constantia"/>
              </a:rPr>
              <a:t>Uygulama laboratuvarına mesleki beceri kazanmaya dönük medikal malzemeler tedarik edilmiştir. 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56384623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82489"/>
          </a:xfrm>
        </p:spPr>
        <p:txBody>
          <a:bodyPr>
            <a:normAutofit/>
          </a:bodyPr>
          <a:lstStyle/>
          <a:p>
            <a:pPr algn="ctr"/>
            <a:r>
              <a:rPr lang="tr-TR" sz="2400" b="1" dirty="0" smtClean="0">
                <a:solidFill>
                  <a:srgbClr val="C00000"/>
                </a:solidFill>
                <a:latin typeface="Calibri"/>
              </a:rPr>
              <a:t>      </a:t>
            </a:r>
            <a:r>
              <a:rPr lang="tr-TR" sz="2400" b="1" dirty="0" smtClean="0">
                <a:latin typeface="Calibri"/>
              </a:rPr>
              <a:t>YENİ BÖLÜM </a:t>
            </a:r>
            <a:r>
              <a:rPr lang="tr-TR" sz="2400" b="1" dirty="0">
                <a:latin typeface="Calibri"/>
              </a:rPr>
              <a:t>AÇMA ÇALIŞMALARI</a:t>
            </a:r>
            <a:endParaRPr lang="tr-TR" sz="24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74320" lvl="0" indent="-274320" algn="just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Ø"/>
            </a:pPr>
            <a:r>
              <a:rPr lang="tr-TR" sz="2600" dirty="0">
                <a:solidFill>
                  <a:prstClr val="black"/>
                </a:solidFill>
                <a:latin typeface="Constantia"/>
              </a:rPr>
              <a:t>Yüksekokulumuzda aktif olmayan özellikle </a:t>
            </a:r>
            <a:r>
              <a:rPr lang="tr-TR" sz="2600" b="1" dirty="0">
                <a:solidFill>
                  <a:prstClr val="black"/>
                </a:solidFill>
                <a:latin typeface="Constantia"/>
              </a:rPr>
              <a:t>Ebelik ve Sosyal Hizmetler</a:t>
            </a:r>
            <a:r>
              <a:rPr lang="tr-TR" sz="2600" dirty="0">
                <a:solidFill>
                  <a:prstClr val="black"/>
                </a:solidFill>
                <a:latin typeface="Constantia"/>
              </a:rPr>
              <a:t> bölümlerinin aktif hale gelmesi için gerekli çalışmalar yapılmaktadır. </a:t>
            </a:r>
          </a:p>
          <a:p>
            <a:pPr marL="274320" lvl="0" indent="-274320" algn="just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Ø"/>
            </a:pPr>
            <a:r>
              <a:rPr lang="tr-TR" sz="2600" dirty="0">
                <a:solidFill>
                  <a:prstClr val="black"/>
                </a:solidFill>
                <a:latin typeface="Constantia"/>
              </a:rPr>
              <a:t>Yüksekokulumuzda mevcut bölümler aktif hale geldikten sonra  en önemli hedefimiz </a:t>
            </a:r>
            <a:r>
              <a:rPr lang="tr-TR" sz="2600" b="1" dirty="0">
                <a:solidFill>
                  <a:prstClr val="black"/>
                </a:solidFill>
                <a:latin typeface="Constantia"/>
              </a:rPr>
              <a:t>Fakülte</a:t>
            </a:r>
            <a:r>
              <a:rPr lang="tr-TR" sz="2600" dirty="0">
                <a:solidFill>
                  <a:prstClr val="black"/>
                </a:solidFill>
                <a:latin typeface="Constantia"/>
              </a:rPr>
              <a:t> olmaktır.</a:t>
            </a:r>
          </a:p>
          <a:p>
            <a:pPr marL="274320" lvl="0" indent="-274320" algn="just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Ø"/>
            </a:pPr>
            <a:r>
              <a:rPr lang="tr-TR" sz="2600" dirty="0">
                <a:solidFill>
                  <a:prstClr val="black"/>
                </a:solidFill>
                <a:latin typeface="Constantia"/>
              </a:rPr>
              <a:t>Aynı zamanda özellikle Hemşirelik bölümünde alandaki öğretim üyelerinin çeşitliliğinin arttırılması ile </a:t>
            </a:r>
            <a:r>
              <a:rPr lang="tr-TR" sz="2600" b="1" dirty="0">
                <a:solidFill>
                  <a:prstClr val="black"/>
                </a:solidFill>
                <a:latin typeface="Constantia"/>
              </a:rPr>
              <a:t>Lisans üstü eğitimi </a:t>
            </a:r>
            <a:r>
              <a:rPr lang="tr-TR" sz="2600" dirty="0">
                <a:solidFill>
                  <a:prstClr val="black"/>
                </a:solidFill>
                <a:latin typeface="Constantia"/>
              </a:rPr>
              <a:t>yapmak diğer önemli hedeflerimizdendir.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90336055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29722"/>
          </a:xfrm>
        </p:spPr>
        <p:txBody>
          <a:bodyPr/>
          <a:lstStyle/>
          <a:p>
            <a:pPr algn="ctr"/>
            <a:r>
              <a:rPr lang="tr-TR" sz="2400" dirty="0" smtClean="0">
                <a:solidFill>
                  <a:prstClr val="black"/>
                </a:solidFill>
                <a:latin typeface="Calibri"/>
              </a:rPr>
              <a:t>       </a:t>
            </a:r>
            <a:r>
              <a:rPr lang="tr-TR" sz="2400" b="1" dirty="0" smtClean="0">
                <a:solidFill>
                  <a:prstClr val="black"/>
                </a:solidFill>
                <a:latin typeface="Calibri"/>
              </a:rPr>
              <a:t>2018 YILI MALİ HARCAMALAR</a:t>
            </a:r>
            <a:endParaRPr lang="tr-TR" b="1" dirty="0"/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53323316"/>
              </p:ext>
            </p:extLst>
          </p:nvPr>
        </p:nvGraphicFramePr>
        <p:xfrm>
          <a:off x="1111250" y="1867694"/>
          <a:ext cx="9969500" cy="40604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62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818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091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786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266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0086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5498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kern="1200" dirty="0">
                          <a:effectLst/>
                        </a:rPr>
                        <a:t>Sıra No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0" marR="88900" marT="44450" marB="4445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kern="1200">
                          <a:effectLst/>
                        </a:rPr>
                        <a:t>Yapılan İşin Adı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0" marR="88900" marT="44450" marB="4445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kern="1200">
                          <a:effectLst/>
                        </a:rPr>
                        <a:t>Alım Şekli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0" marR="88900" marT="44450" marB="4445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kern="1200">
                          <a:effectLst/>
                        </a:rPr>
                        <a:t>Ödeme Kalemi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0" marR="88900" marT="44450" marB="4445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kern="1200">
                          <a:effectLst/>
                        </a:rPr>
                        <a:t>Tarihi 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0" marR="88900" marT="44450" marB="4445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kern="1200">
                          <a:effectLst/>
                        </a:rPr>
                        <a:t>Tutarı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0" marR="88900" marT="44450" marB="4445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525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kern="1200">
                          <a:effectLst/>
                        </a:rPr>
                        <a:t>1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0" marR="88900" marT="44450" marB="4445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kern="1200">
                          <a:effectLst/>
                        </a:rPr>
                        <a:t>Çim biçme Makinesi  Bakım ve Onarımı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0" marR="88900" marT="44450" marB="4445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kern="1200">
                          <a:effectLst/>
                        </a:rPr>
                        <a:t>Nakit Avans 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0" marR="88900" marT="44450" marB="4445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kern="1200">
                          <a:effectLst/>
                        </a:rPr>
                        <a:t>Menkul mal, gayrimaddi hak alım, bakım ve onarım giderleri 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0" marR="88900" marT="44450" marB="4445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kern="1200">
                          <a:effectLst/>
                        </a:rPr>
                        <a:t>07.06.2018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0" marR="88900" marT="44450" marB="4445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kern="1200">
                          <a:effectLst/>
                        </a:rPr>
                        <a:t>708,00 TL.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0" marR="88900" marT="44450" marB="4445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885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kern="12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0" marR="88900" marT="44450" marB="4445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kern="1200">
                          <a:effectLst/>
                        </a:rPr>
                        <a:t>Küçük kırtasiye  gereçleri ve malzemeleri ,Metal Ürünler, Diğer  Tüketim Mal ve Malzemesi Alımı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0" marR="88900" marT="44450" marB="4445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kern="1200">
                          <a:effectLst/>
                        </a:rPr>
                        <a:t>Nakit Avans 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0" marR="88900" marT="44450" marB="4445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kern="1200">
                          <a:effectLst/>
                        </a:rPr>
                        <a:t>Tüketime Yönelik Mal ve Malzeme Alımı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0" marR="88900" marT="44450" marB="4445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kern="1200">
                          <a:effectLst/>
                        </a:rPr>
                        <a:t>07.06.2018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0" marR="88900" marT="44450" marB="4445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kern="1200">
                          <a:effectLst/>
                        </a:rPr>
                        <a:t>625,40 TL.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0" marR="88900" marT="44450" marB="4445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38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kern="12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0" marR="88900" marT="44450" marB="4445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kern="1200">
                          <a:effectLst/>
                        </a:rPr>
                        <a:t>Çim biçme Makinesi  Bakım ve Onarımı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0" marR="88900" marT="44450" marB="4445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kern="1200">
                          <a:effectLst/>
                        </a:rPr>
                        <a:t>Nakit Avans 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0" marR="88900" marT="44450" marB="4445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kern="1200">
                          <a:effectLst/>
                        </a:rPr>
                        <a:t>Menkul mal, gayri maddi hak alım, bakım ve onarım giderleri 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0" marR="88900" marT="44450" marB="4445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kern="1200">
                          <a:effectLst/>
                        </a:rPr>
                        <a:t>03.12.2018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0" marR="88900" marT="44450" marB="4445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kern="1200">
                          <a:effectLst/>
                        </a:rPr>
                        <a:t>330,00 TL.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0" marR="88900" marT="44450" marB="4445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3776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kern="1200">
                          <a:effectLst/>
                        </a:rPr>
                        <a:t>4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0" marR="88900" marT="44450" marB="4445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kern="1200">
                          <a:effectLst/>
                        </a:rPr>
                        <a:t>Küçük kırtasiye  gereçleri ve malzemeleri , Metal Ürünler,  Elektrik ve Elektrik Aydınlatma Malzemeleri, Diğer Tüketim Mal ve Malzemesi Alımları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0" marR="88900" marT="44450" marB="4445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kern="1200" dirty="0">
                          <a:effectLst/>
                        </a:rPr>
                        <a:t>Nakit Avans 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0" marR="88900" marT="44450" marB="4445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kern="1200" dirty="0">
                          <a:effectLst/>
                        </a:rPr>
                        <a:t>Tüketime Yönelik Mal ve Malzeme Alımı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0" marR="88900" marT="44450" marB="4445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kern="1200">
                          <a:effectLst/>
                        </a:rPr>
                        <a:t>03.12.2018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0" marR="88900" marT="44450" marB="4445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kern="1200" dirty="0">
                          <a:effectLst/>
                        </a:rPr>
                        <a:t>771,72 TL.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0" marR="88900" marT="44450" marB="4445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955598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51491"/>
          </a:xfrm>
        </p:spPr>
        <p:txBody>
          <a:bodyPr/>
          <a:lstStyle/>
          <a:p>
            <a:pPr algn="ctr"/>
            <a:r>
              <a:rPr lang="tr-TR" sz="5000" b="1" dirty="0" smtClean="0">
                <a:ln w="18000">
                  <a:solidFill>
                    <a:srgbClr val="009DD9">
                      <a:satMod val="140000"/>
                    </a:srgb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alibri"/>
              </a:rPr>
              <a:t>    </a:t>
            </a:r>
            <a:r>
              <a:rPr lang="tr-TR" sz="2400" b="1" dirty="0" smtClean="0">
                <a:ln w="18000">
                  <a:solidFill>
                    <a:srgbClr val="009DD9">
                      <a:satMod val="140000"/>
                    </a:srgb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alibri"/>
              </a:rPr>
              <a:t>ÖNERİ </a:t>
            </a:r>
            <a:r>
              <a:rPr lang="tr-TR" sz="2400" b="1" dirty="0">
                <a:ln w="18000">
                  <a:solidFill>
                    <a:srgbClr val="009DD9">
                      <a:satMod val="140000"/>
                    </a:srgb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alibri"/>
              </a:rPr>
              <a:t>VE TEDBİRLER</a:t>
            </a:r>
            <a:endParaRPr lang="tr-TR" sz="24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tr-TR" sz="2600" b="1" dirty="0">
                <a:solidFill>
                  <a:prstClr val="black"/>
                </a:solidFill>
                <a:latin typeface="Constantia"/>
              </a:rPr>
              <a:t>Öğrenci potansiyeline cevap verebilecek modern bir binaya ihtiyaç vardır. </a:t>
            </a:r>
            <a:endParaRPr lang="tr-TR" sz="2600" dirty="0">
              <a:solidFill>
                <a:prstClr val="black"/>
              </a:solidFill>
              <a:latin typeface="Constantia"/>
            </a:endParaRP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tr-TR" sz="2600" b="1" dirty="0">
                <a:solidFill>
                  <a:prstClr val="black"/>
                </a:solidFill>
                <a:latin typeface="Constantia"/>
              </a:rPr>
              <a:t>Derslerin çoğunun uygulamaya yönelik olmasından dolayı donanımlı </a:t>
            </a:r>
            <a:r>
              <a:rPr lang="tr-TR" sz="2600" b="1" dirty="0" err="1">
                <a:solidFill>
                  <a:prstClr val="black"/>
                </a:solidFill>
                <a:latin typeface="Constantia"/>
              </a:rPr>
              <a:t>laboratuarlara</a:t>
            </a:r>
            <a:r>
              <a:rPr lang="tr-TR" sz="2600" b="1" dirty="0">
                <a:solidFill>
                  <a:prstClr val="black"/>
                </a:solidFill>
                <a:latin typeface="Constantia"/>
              </a:rPr>
              <a:t>    gereksinim vardır. </a:t>
            </a:r>
            <a:endParaRPr lang="tr-TR" sz="2600" dirty="0">
              <a:solidFill>
                <a:prstClr val="black"/>
              </a:solidFill>
              <a:latin typeface="Constantia"/>
            </a:endParaRP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tr-TR" sz="2600" b="1" dirty="0">
                <a:solidFill>
                  <a:prstClr val="black"/>
                </a:solidFill>
                <a:latin typeface="Constantia"/>
              </a:rPr>
              <a:t>Sağlık yüksekokulu kampüsünün  </a:t>
            </a:r>
            <a:r>
              <a:rPr lang="tr-TR" sz="2600" b="1" dirty="0" err="1">
                <a:solidFill>
                  <a:prstClr val="black"/>
                </a:solidFill>
                <a:latin typeface="Constantia"/>
              </a:rPr>
              <a:t>kezer</a:t>
            </a:r>
            <a:r>
              <a:rPr lang="tr-TR" sz="2600" b="1" dirty="0">
                <a:solidFill>
                  <a:prstClr val="black"/>
                </a:solidFill>
                <a:latin typeface="Constantia"/>
              </a:rPr>
              <a:t> yerleşkesinden uzak olmasından dolayı öğrencilerimizin spor faaliyetlerini yürüteceği modern bir spor salonuna ihtiyaç vardır</a:t>
            </a:r>
            <a:endParaRPr lang="tr-TR" sz="2600" dirty="0">
              <a:solidFill>
                <a:prstClr val="black"/>
              </a:solidFill>
              <a:latin typeface="Constantia"/>
            </a:endParaRP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46848856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958" y="1402080"/>
            <a:ext cx="10580517" cy="3799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9532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is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is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is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is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is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is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is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is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is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is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is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is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is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is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is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3511</TotalTime>
  <Words>1437</Words>
  <Application>Microsoft Office PowerPoint</Application>
  <PresentationFormat>Geniş ekran</PresentationFormat>
  <Paragraphs>342</Paragraphs>
  <Slides>37</Slides>
  <Notes>0</Notes>
  <HiddenSlides>0</HiddenSlides>
  <MMClips>0</MMClips>
  <ScaleCrop>false</ScaleCrop>
  <HeadingPairs>
    <vt:vector size="8" baseType="variant">
      <vt:variant>
        <vt:lpstr>Kullanılan Yazı Tipleri</vt:lpstr>
      </vt:variant>
      <vt:variant>
        <vt:i4>9</vt:i4>
      </vt:variant>
      <vt:variant>
        <vt:lpstr>Tema</vt:lpstr>
      </vt:variant>
      <vt:variant>
        <vt:i4>1</vt:i4>
      </vt:variant>
      <vt:variant>
        <vt:lpstr>Eklenmiş OLE Hizmet Programları</vt:lpstr>
      </vt:variant>
      <vt:variant>
        <vt:i4>1</vt:i4>
      </vt:variant>
      <vt:variant>
        <vt:lpstr>Slayt Başlıkları</vt:lpstr>
      </vt:variant>
      <vt:variant>
        <vt:i4>37</vt:i4>
      </vt:variant>
    </vt:vector>
  </HeadingPairs>
  <TitlesOfParts>
    <vt:vector size="48" baseType="lpstr">
      <vt:lpstr>Arial</vt:lpstr>
      <vt:lpstr>Arial Black</vt:lpstr>
      <vt:lpstr>Calibri</vt:lpstr>
      <vt:lpstr>Calibri Light</vt:lpstr>
      <vt:lpstr>Constantia</vt:lpstr>
      <vt:lpstr>Montserrat Alternates</vt:lpstr>
      <vt:lpstr>Times New Roman</vt:lpstr>
      <vt:lpstr>Wingdings</vt:lpstr>
      <vt:lpstr>Wingdings 2</vt:lpstr>
      <vt:lpstr>Office Teması</vt:lpstr>
      <vt:lpstr>Çalışma Sayfası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         YABANCI UYRUKLU ÖĞRENCİLERİN SAYISI </vt:lpstr>
      <vt:lpstr>YILLARA GÖRE MEZUN OLAN ÖĞRENCİ SAYILARI </vt:lpstr>
      <vt:lpstr>YÜKSEKOKULUMUZ FİZİKİ YAPISI</vt:lpstr>
      <vt:lpstr>YÜKSEKOKULUMUZ FİZİKİ YAPISI</vt:lpstr>
      <vt:lpstr>YÜKSEKOKULUMUZ FİZİKİ YAPISI</vt:lpstr>
      <vt:lpstr>YÜKSEKOKULUMUZ FİZİKİ YAPISI</vt:lpstr>
      <vt:lpstr>YÜKSEKOKULUMUZ FİZİKİ YAPISI</vt:lpstr>
      <vt:lpstr>YÜKSEKOKULUMUZ FİZİKİ YAPISI</vt:lpstr>
      <vt:lpstr>YÜKSEKOKULUMUZ FİZİKİ YAPISI</vt:lpstr>
      <vt:lpstr>SAĞLIK YÜKSEKOKULU LABORATUVAR</vt:lpstr>
      <vt:lpstr>SAĞLIK YÜKSEKOKULU LABORATUVAR</vt:lpstr>
      <vt:lpstr>SAĞLIK YÜKSEKOKULU LABORATUVAR</vt:lpstr>
      <vt:lpstr>OKUMA SALONU</vt:lpstr>
      <vt:lpstr>DEĞİŞİM PROGRAMLARI</vt:lpstr>
      <vt:lpstr>İNSAN KAYNAKLARI</vt:lpstr>
      <vt:lpstr>İNSAN KAYNAKLARI</vt:lpstr>
      <vt:lpstr>İNSAN KAYNAKLARI ( İDARİ PERSONEL )</vt:lpstr>
      <vt:lpstr>2018 Yılında Yapılan Akademik Çalışmalar</vt:lpstr>
      <vt:lpstr>YILLAR İTİBARİYLE MAKALE SAYILARI</vt:lpstr>
      <vt:lpstr>PowerPoint Sunusu</vt:lpstr>
      <vt:lpstr>KURUMSAL KABİLİYET ve KAPASİTENİN DEĞERLENDİRİLMESİ</vt:lpstr>
      <vt:lpstr>Üstünlükler</vt:lpstr>
      <vt:lpstr>ZAYIFLIKLAR</vt:lpstr>
      <vt:lpstr>PowerPoint Sunusu</vt:lpstr>
      <vt:lpstr>       ÖĞRENCİLERİN MESLEKİ BECERİ YETERLİLİKLERİNİN ARTTIRILMASI</vt:lpstr>
      <vt:lpstr>      YENİ BÖLÜM AÇMA ÇALIŞMALARI</vt:lpstr>
      <vt:lpstr>       2018 YILI MALİ HARCAMALAR</vt:lpstr>
      <vt:lpstr>    ÖNERİ VE TEDBİRLER</vt:lpstr>
      <vt:lpstr>PowerPoint Sunusu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Omer YATGIN</dc:creator>
  <cp:lastModifiedBy>Siirt Üniversitesi</cp:lastModifiedBy>
  <cp:revision>269</cp:revision>
  <dcterms:created xsi:type="dcterms:W3CDTF">2018-02-07T07:43:50Z</dcterms:created>
  <dcterms:modified xsi:type="dcterms:W3CDTF">2020-02-13T11:07:13Z</dcterms:modified>
</cp:coreProperties>
</file>