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1" r:id="rId3"/>
    <p:sldId id="393" r:id="rId4"/>
    <p:sldId id="383" r:id="rId5"/>
    <p:sldId id="397" r:id="rId6"/>
    <p:sldId id="429" r:id="rId7"/>
    <p:sldId id="384" r:id="rId8"/>
    <p:sldId id="428" r:id="rId9"/>
    <p:sldId id="427" r:id="rId10"/>
    <p:sldId id="426" r:id="rId11"/>
    <p:sldId id="445" r:id="rId12"/>
    <p:sldId id="385" r:id="rId13"/>
    <p:sldId id="386" r:id="rId14"/>
    <p:sldId id="395" r:id="rId15"/>
    <p:sldId id="396" r:id="rId16"/>
    <p:sldId id="444" r:id="rId17"/>
    <p:sldId id="413" r:id="rId18"/>
    <p:sldId id="446" r:id="rId19"/>
    <p:sldId id="442" r:id="rId20"/>
    <p:sldId id="447" r:id="rId21"/>
    <p:sldId id="443" r:id="rId22"/>
    <p:sldId id="448" r:id="rId23"/>
    <p:sldId id="449" r:id="rId24"/>
    <p:sldId id="450" r:id="rId25"/>
    <p:sldId id="451" r:id="rId26"/>
    <p:sldId id="452" r:id="rId27"/>
    <p:sldId id="453" r:id="rId28"/>
    <p:sldId id="440" r:id="rId29"/>
    <p:sldId id="441" r:id="rId30"/>
    <p:sldId id="456" r:id="rId31"/>
    <p:sldId id="416" r:id="rId32"/>
    <p:sldId id="417" r:id="rId33"/>
    <p:sldId id="418" r:id="rId34"/>
    <p:sldId id="420" r:id="rId35"/>
    <p:sldId id="421" r:id="rId36"/>
    <p:sldId id="425" r:id="rId37"/>
    <p:sldId id="436" r:id="rId38"/>
    <p:sldId id="437" r:id="rId39"/>
    <p:sldId id="438" r:id="rId40"/>
    <p:sldId id="439" r:id="rId41"/>
    <p:sldId id="454" r:id="rId42"/>
    <p:sldId id="455" r:id="rId43"/>
    <p:sldId id="394" r:id="rId44"/>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C4B1156A-380E-4F78-BDF5-A606A8083BF9}" styleName="Orta Stil 4 - Vurgu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1" d="100"/>
          <a:sy n="81" d="100"/>
        </p:scale>
        <p:origin x="120" y="5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488425879320523"/>
          <c:y val="1.8361816897241211E-2"/>
          <c:w val="0.88006073947678287"/>
          <c:h val="0.77845443279082771"/>
        </c:manualLayout>
      </c:layout>
      <c:barChart>
        <c:barDir val="col"/>
        <c:grouping val="clustered"/>
        <c:varyColors val="0"/>
        <c:ser>
          <c:idx val="0"/>
          <c:order val="0"/>
          <c:tx>
            <c:strRef>
              <c:f>Sayfa1!$A$2</c:f>
              <c:strCache>
                <c:ptCount val="1"/>
                <c:pt idx="0">
                  <c:v> Hemşirelik</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numRef>
              <c:f>Sayfa1!$B$1:$L$1</c:f>
              <c:numCache>
                <c:formatCode>General</c:formatCode>
                <c:ptCount val="11"/>
                <c:pt idx="0">
                  <c:v>2014</c:v>
                </c:pt>
                <c:pt idx="1">
                  <c:v>2015</c:v>
                </c:pt>
                <c:pt idx="2">
                  <c:v>2016</c:v>
                </c:pt>
                <c:pt idx="3">
                  <c:v>2017</c:v>
                </c:pt>
                <c:pt idx="4">
                  <c:v>2018</c:v>
                </c:pt>
                <c:pt idx="5">
                  <c:v>2019</c:v>
                </c:pt>
                <c:pt idx="6">
                  <c:v>2020</c:v>
                </c:pt>
                <c:pt idx="7">
                  <c:v>2021</c:v>
                </c:pt>
                <c:pt idx="8">
                  <c:v>2022</c:v>
                </c:pt>
                <c:pt idx="9">
                  <c:v>2023</c:v>
                </c:pt>
                <c:pt idx="10">
                  <c:v>2024</c:v>
                </c:pt>
              </c:numCache>
            </c:numRef>
          </c:cat>
          <c:val>
            <c:numRef>
              <c:f>Sayfa1!$B$2:$L$2</c:f>
              <c:numCache>
                <c:formatCode>General</c:formatCode>
                <c:ptCount val="11"/>
                <c:pt idx="0">
                  <c:v>461</c:v>
                </c:pt>
                <c:pt idx="1">
                  <c:v>483</c:v>
                </c:pt>
                <c:pt idx="2">
                  <c:v>557</c:v>
                </c:pt>
                <c:pt idx="3">
                  <c:v>635</c:v>
                </c:pt>
                <c:pt idx="4">
                  <c:v>926</c:v>
                </c:pt>
                <c:pt idx="5">
                  <c:v>1042</c:v>
                </c:pt>
                <c:pt idx="6">
                  <c:v>1105</c:v>
                </c:pt>
                <c:pt idx="7">
                  <c:v>969</c:v>
                </c:pt>
                <c:pt idx="8">
                  <c:v>1351</c:v>
                </c:pt>
                <c:pt idx="9">
                  <c:v>1258</c:v>
                </c:pt>
                <c:pt idx="10">
                  <c:v>1109</c:v>
                </c:pt>
              </c:numCache>
            </c:numRef>
          </c:val>
          <c:extLst>
            <c:ext xmlns:c16="http://schemas.microsoft.com/office/drawing/2014/chart" uri="{C3380CC4-5D6E-409C-BE32-E72D297353CC}">
              <c16:uniqueId val="{00000000-5B1A-4532-96C7-5A549F883085}"/>
            </c:ext>
          </c:extLst>
        </c:ser>
        <c:ser>
          <c:idx val="1"/>
          <c:order val="1"/>
          <c:tx>
            <c:strRef>
              <c:f>Sayfa1!$A$3</c:f>
              <c:strCache>
                <c:ptCount val="1"/>
                <c:pt idx="0">
                  <c:v>İş Sağlığı ve Göv. Böl.</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lt1">
                        <a:lumMod val="8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Sayfa1!$B$1:$L$1</c:f>
              <c:numCache>
                <c:formatCode>General</c:formatCode>
                <c:ptCount val="11"/>
                <c:pt idx="0">
                  <c:v>2014</c:v>
                </c:pt>
                <c:pt idx="1">
                  <c:v>2015</c:v>
                </c:pt>
                <c:pt idx="2">
                  <c:v>2016</c:v>
                </c:pt>
                <c:pt idx="3">
                  <c:v>2017</c:v>
                </c:pt>
                <c:pt idx="4">
                  <c:v>2018</c:v>
                </c:pt>
                <c:pt idx="5">
                  <c:v>2019</c:v>
                </c:pt>
                <c:pt idx="6">
                  <c:v>2020</c:v>
                </c:pt>
                <c:pt idx="7">
                  <c:v>2021</c:v>
                </c:pt>
                <c:pt idx="8">
                  <c:v>2022</c:v>
                </c:pt>
                <c:pt idx="9">
                  <c:v>2023</c:v>
                </c:pt>
                <c:pt idx="10">
                  <c:v>2024</c:v>
                </c:pt>
              </c:numCache>
            </c:numRef>
          </c:cat>
          <c:val>
            <c:numRef>
              <c:f>Sayfa1!$B$3:$L$3</c:f>
              <c:numCache>
                <c:formatCode>General</c:formatCode>
                <c:ptCount val="11"/>
                <c:pt idx="3">
                  <c:v>61</c:v>
                </c:pt>
                <c:pt idx="4">
                  <c:v>89</c:v>
                </c:pt>
                <c:pt idx="5">
                  <c:v>117</c:v>
                </c:pt>
                <c:pt idx="6">
                  <c:v>139</c:v>
                </c:pt>
                <c:pt idx="7">
                  <c:v>137</c:v>
                </c:pt>
                <c:pt idx="8">
                  <c:v>137</c:v>
                </c:pt>
                <c:pt idx="9">
                  <c:v>149</c:v>
                </c:pt>
                <c:pt idx="10">
                  <c:v>125</c:v>
                </c:pt>
              </c:numCache>
            </c:numRef>
          </c:val>
          <c:extLst>
            <c:ext xmlns:c16="http://schemas.microsoft.com/office/drawing/2014/chart" uri="{C3380CC4-5D6E-409C-BE32-E72D297353CC}">
              <c16:uniqueId val="{00000001-5B1A-4532-96C7-5A549F883085}"/>
            </c:ext>
          </c:extLst>
        </c:ser>
        <c:dLbls>
          <c:showLegendKey val="0"/>
          <c:showVal val="0"/>
          <c:showCatName val="0"/>
          <c:showSerName val="0"/>
          <c:showPercent val="0"/>
          <c:showBubbleSize val="0"/>
        </c:dLbls>
        <c:gapWidth val="150"/>
        <c:axId val="128530432"/>
        <c:axId val="133007040"/>
      </c:barChart>
      <c:lineChart>
        <c:grouping val="standard"/>
        <c:varyColors val="0"/>
        <c:ser>
          <c:idx val="2"/>
          <c:order val="2"/>
          <c:tx>
            <c:strRef>
              <c:f>Sayfa1!$A$4</c:f>
              <c:strCache>
                <c:ptCount val="1"/>
                <c:pt idx="0">
                  <c:v>TOPLAM</c:v>
                </c:pt>
              </c:strCache>
            </c:strRef>
          </c:tx>
          <c:spPr>
            <a:ln w="34925" cap="rnd">
              <a:solidFill>
                <a:srgbClr val="FFFF00"/>
              </a:solidFill>
              <a:round/>
            </a:ln>
            <a:effectLst>
              <a:outerShdw blurRad="57150" dist="19050" dir="5400000" algn="ctr" rotWithShape="0">
                <a:srgbClr val="000000">
                  <a:alpha val="63000"/>
                </a:srgbClr>
              </a:outerShdw>
            </a:effectLst>
          </c:spPr>
          <c:marker>
            <c:symbol val="none"/>
          </c:marker>
          <c:dLbls>
            <c:dLbl>
              <c:idx val="0"/>
              <c:layout>
                <c:manualLayout>
                  <c:x val="-4.1279669762641899E-2"/>
                  <c:y val="-5.135801670333170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5B1A-4532-96C7-5A549F883085}"/>
                </c:ext>
              </c:extLst>
            </c:dLbl>
            <c:dLbl>
              <c:idx val="1"/>
              <c:layout>
                <c:manualLayout>
                  <c:x val="-4.3343653250773995E-2"/>
                  <c:y val="-6.320986671179294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5B1A-4532-96C7-5A549F883085}"/>
                </c:ext>
              </c:extLst>
            </c:dLbl>
            <c:dLbl>
              <c:idx val="2"/>
              <c:layout>
                <c:manualLayout>
                  <c:x val="-5.5727554179566562E-2"/>
                  <c:y val="-5.925925004230588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5B1A-4532-96C7-5A549F883085}"/>
                </c:ext>
              </c:extLst>
            </c:dLbl>
            <c:dLbl>
              <c:idx val="3"/>
              <c:layout>
                <c:manualLayout>
                  <c:x val="-6.3983488132094937E-2"/>
                  <c:y val="-5.925925004230581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5B1A-4532-96C7-5A549F883085}"/>
                </c:ext>
              </c:extLst>
            </c:dLbl>
            <c:dLbl>
              <c:idx val="4"/>
              <c:layout>
                <c:manualLayout>
                  <c:x val="-6.6047471620227033E-2"/>
                  <c:y val="-5.135801670333170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5B1A-4532-96C7-5A549F883085}"/>
                </c:ext>
              </c:extLst>
            </c:dLbl>
            <c:dLbl>
              <c:idx val="5"/>
              <c:layout>
                <c:manualLayout>
                  <c:x val="-6.1919504643962849E-2"/>
                  <c:y val="-4.740740003384465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5B1A-4532-96C7-5A549F883085}"/>
                </c:ext>
              </c:extLst>
            </c:dLbl>
            <c:dLbl>
              <c:idx val="6"/>
              <c:layout>
                <c:manualLayout>
                  <c:x val="-6.6047471620227033E-2"/>
                  <c:y val="-4.345678336435761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5B1A-4532-96C7-5A549F883085}"/>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lt1">
                        <a:lumMod val="8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Sayfa1!$B$1:$L$1</c:f>
              <c:numCache>
                <c:formatCode>General</c:formatCode>
                <c:ptCount val="11"/>
                <c:pt idx="0">
                  <c:v>2014</c:v>
                </c:pt>
                <c:pt idx="1">
                  <c:v>2015</c:v>
                </c:pt>
                <c:pt idx="2">
                  <c:v>2016</c:v>
                </c:pt>
                <c:pt idx="3">
                  <c:v>2017</c:v>
                </c:pt>
                <c:pt idx="4">
                  <c:v>2018</c:v>
                </c:pt>
                <c:pt idx="5">
                  <c:v>2019</c:v>
                </c:pt>
                <c:pt idx="6">
                  <c:v>2020</c:v>
                </c:pt>
                <c:pt idx="7">
                  <c:v>2021</c:v>
                </c:pt>
                <c:pt idx="8">
                  <c:v>2022</c:v>
                </c:pt>
                <c:pt idx="9">
                  <c:v>2023</c:v>
                </c:pt>
                <c:pt idx="10">
                  <c:v>2024</c:v>
                </c:pt>
              </c:numCache>
            </c:numRef>
          </c:cat>
          <c:val>
            <c:numRef>
              <c:f>Sayfa1!$B$4:$L$4</c:f>
              <c:numCache>
                <c:formatCode>General</c:formatCode>
                <c:ptCount val="11"/>
                <c:pt idx="0">
                  <c:v>461</c:v>
                </c:pt>
                <c:pt idx="1">
                  <c:v>483</c:v>
                </c:pt>
                <c:pt idx="2">
                  <c:v>557</c:v>
                </c:pt>
                <c:pt idx="3">
                  <c:v>696</c:v>
                </c:pt>
                <c:pt idx="4">
                  <c:v>1015</c:v>
                </c:pt>
                <c:pt idx="5">
                  <c:v>1159</c:v>
                </c:pt>
                <c:pt idx="6">
                  <c:v>1244</c:v>
                </c:pt>
                <c:pt idx="7">
                  <c:v>1071</c:v>
                </c:pt>
                <c:pt idx="8">
                  <c:v>1488</c:v>
                </c:pt>
                <c:pt idx="9">
                  <c:v>1407</c:v>
                </c:pt>
                <c:pt idx="10">
                  <c:v>1234</c:v>
                </c:pt>
              </c:numCache>
            </c:numRef>
          </c:val>
          <c:smooth val="0"/>
          <c:extLst>
            <c:ext xmlns:c16="http://schemas.microsoft.com/office/drawing/2014/chart" uri="{C3380CC4-5D6E-409C-BE32-E72D297353CC}">
              <c16:uniqueId val="{00000009-5B1A-4532-96C7-5A549F883085}"/>
            </c:ext>
          </c:extLst>
        </c:ser>
        <c:dLbls>
          <c:showLegendKey val="0"/>
          <c:showVal val="0"/>
          <c:showCatName val="0"/>
          <c:showSerName val="0"/>
          <c:showPercent val="0"/>
          <c:showBubbleSize val="0"/>
        </c:dLbls>
        <c:marker val="1"/>
        <c:smooth val="0"/>
        <c:axId val="128530432"/>
        <c:axId val="133007040"/>
      </c:lineChart>
      <c:catAx>
        <c:axId val="128530432"/>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200" b="0" i="0" u="none" strike="noStrike" kern="1200" baseline="0">
                <a:solidFill>
                  <a:schemeClr val="lt1">
                    <a:lumMod val="85000"/>
                  </a:schemeClr>
                </a:solidFill>
                <a:latin typeface="+mn-lt"/>
                <a:ea typeface="+mn-ea"/>
                <a:cs typeface="+mn-cs"/>
              </a:defRPr>
            </a:pPr>
            <a:endParaRPr lang="tr-TR"/>
          </a:p>
        </c:txPr>
        <c:crossAx val="133007040"/>
        <c:crosses val="autoZero"/>
        <c:auto val="1"/>
        <c:lblAlgn val="ctr"/>
        <c:lblOffset val="100"/>
        <c:noMultiLvlLbl val="0"/>
      </c:catAx>
      <c:valAx>
        <c:axId val="133007040"/>
        <c:scaling>
          <c:orientation val="minMax"/>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tr-TR"/>
          </a:p>
        </c:txPr>
        <c:crossAx val="128530432"/>
        <c:crosses val="autoZero"/>
        <c:crossBetween val="between"/>
      </c:valAx>
      <c:spPr>
        <a:noFill/>
        <a:ln>
          <a:noFill/>
        </a:ln>
        <a:effectLst/>
      </c:spPr>
    </c:plotArea>
    <c:legend>
      <c:legendPos val="b"/>
      <c:layout>
        <c:manualLayout>
          <c:xMode val="edge"/>
          <c:yMode val="edge"/>
          <c:x val="5.738995473862981E-2"/>
          <c:y val="0.90962917707721558"/>
          <c:w val="0.8026607509974566"/>
          <c:h val="6.6667122905862089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tr-TR"/>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solidFill>
          <a:schemeClr val="bg2">
            <a:lumMod val="75000"/>
            <a:alpha val="27000"/>
          </a:schemeClr>
        </a:solid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Sayfa2!$A$3</c:f>
              <c:strCache>
                <c:ptCount val="1"/>
                <c:pt idx="0">
                  <c:v>I.Öğretim</c:v>
                </c:pt>
              </c:strCache>
            </c:strRef>
          </c:tx>
          <c:spPr>
            <a:solidFill>
              <a:schemeClr val="accent6">
                <a:alpha val="88000"/>
              </a:schemeClr>
            </a:solidFill>
            <a:ln>
              <a:solidFill>
                <a:schemeClr val="accent6">
                  <a:lumMod val="50000"/>
                </a:schemeClr>
              </a:solidFill>
            </a:ln>
            <a:effectLst/>
            <a:scene3d>
              <a:camera prst="orthographicFront"/>
              <a:lightRig rig="threePt" dir="t"/>
            </a:scene3d>
            <a:sp3d prstMaterial="flat">
              <a:contourClr>
                <a:schemeClr val="accent6">
                  <a:lumMod val="50000"/>
                </a:schemeClr>
              </a:contourClr>
            </a:sp3d>
          </c:spPr>
          <c:invertIfNegative val="0"/>
          <c:dLbls>
            <c:spPr>
              <a:solidFill>
                <a:schemeClr val="accent6">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strRef>
              <c:f>Sayfa2!$B$2:$D$2</c:f>
              <c:strCache>
                <c:ptCount val="3"/>
                <c:pt idx="0">
                  <c:v>KIZ</c:v>
                </c:pt>
                <c:pt idx="1">
                  <c:v>ERKEK</c:v>
                </c:pt>
                <c:pt idx="2">
                  <c:v>TOPLAM</c:v>
                </c:pt>
              </c:strCache>
            </c:strRef>
          </c:cat>
          <c:val>
            <c:numRef>
              <c:f>Sayfa2!$B$3:$D$3</c:f>
              <c:numCache>
                <c:formatCode>General</c:formatCode>
                <c:ptCount val="3"/>
                <c:pt idx="0">
                  <c:v>426</c:v>
                </c:pt>
                <c:pt idx="1">
                  <c:v>372</c:v>
                </c:pt>
                <c:pt idx="2">
                  <c:v>798</c:v>
                </c:pt>
              </c:numCache>
            </c:numRef>
          </c:val>
          <c:extLst>
            <c:ext xmlns:c16="http://schemas.microsoft.com/office/drawing/2014/chart" uri="{C3380CC4-5D6E-409C-BE32-E72D297353CC}">
              <c16:uniqueId val="{00000000-D62A-423D-8BFE-3B93F2AA0E15}"/>
            </c:ext>
          </c:extLst>
        </c:ser>
        <c:ser>
          <c:idx val="1"/>
          <c:order val="1"/>
          <c:tx>
            <c:strRef>
              <c:f>Sayfa2!$A$4</c:f>
              <c:strCache>
                <c:ptCount val="1"/>
                <c:pt idx="0">
                  <c:v>II.Öğretim</c:v>
                </c:pt>
              </c:strCache>
            </c:strRef>
          </c:tx>
          <c:spPr>
            <a:solidFill>
              <a:schemeClr val="accent5">
                <a:alpha val="88000"/>
              </a:schemeClr>
            </a:solidFill>
            <a:ln>
              <a:solidFill>
                <a:schemeClr val="accent5">
                  <a:lumMod val="50000"/>
                </a:schemeClr>
              </a:solidFill>
            </a:ln>
            <a:effectLst/>
            <a:scene3d>
              <a:camera prst="orthographicFront"/>
              <a:lightRig rig="threePt" dir="t"/>
            </a:scene3d>
            <a:sp3d prstMaterial="flat">
              <a:contourClr>
                <a:schemeClr val="accent5">
                  <a:lumMod val="50000"/>
                </a:schemeClr>
              </a:contourClr>
            </a:sp3d>
          </c:spPr>
          <c:invertIfNegative val="0"/>
          <c:dLbls>
            <c:spPr>
              <a:solidFill>
                <a:schemeClr val="accent5">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strRef>
              <c:f>Sayfa2!$B$2:$D$2</c:f>
              <c:strCache>
                <c:ptCount val="3"/>
                <c:pt idx="0">
                  <c:v>KIZ</c:v>
                </c:pt>
                <c:pt idx="1">
                  <c:v>ERKEK</c:v>
                </c:pt>
                <c:pt idx="2">
                  <c:v>TOPLAM</c:v>
                </c:pt>
              </c:strCache>
            </c:strRef>
          </c:cat>
          <c:val>
            <c:numRef>
              <c:f>Sayfa2!$B$4:$D$4</c:f>
              <c:numCache>
                <c:formatCode>General</c:formatCode>
                <c:ptCount val="3"/>
                <c:pt idx="0">
                  <c:v>198</c:v>
                </c:pt>
                <c:pt idx="1">
                  <c:v>238</c:v>
                </c:pt>
                <c:pt idx="2">
                  <c:v>436</c:v>
                </c:pt>
              </c:numCache>
            </c:numRef>
          </c:val>
          <c:extLst>
            <c:ext xmlns:c16="http://schemas.microsoft.com/office/drawing/2014/chart" uri="{C3380CC4-5D6E-409C-BE32-E72D297353CC}">
              <c16:uniqueId val="{00000001-D62A-423D-8BFE-3B93F2AA0E15}"/>
            </c:ext>
          </c:extLst>
        </c:ser>
        <c:ser>
          <c:idx val="2"/>
          <c:order val="2"/>
          <c:tx>
            <c:strRef>
              <c:f>Sayfa2!$A$5</c:f>
              <c:strCache>
                <c:ptCount val="1"/>
                <c:pt idx="0">
                  <c:v>Genel Toplam</c:v>
                </c:pt>
              </c:strCache>
            </c:strRef>
          </c:tx>
          <c:spPr>
            <a:solidFill>
              <a:schemeClr val="accent4">
                <a:alpha val="88000"/>
              </a:schemeClr>
            </a:solidFill>
            <a:ln>
              <a:solidFill>
                <a:schemeClr val="accent4">
                  <a:lumMod val="50000"/>
                </a:schemeClr>
              </a:solidFill>
            </a:ln>
            <a:effectLst/>
            <a:scene3d>
              <a:camera prst="orthographicFront"/>
              <a:lightRig rig="threePt" dir="t"/>
            </a:scene3d>
            <a:sp3d prstMaterial="flat">
              <a:contourClr>
                <a:schemeClr val="accent4">
                  <a:lumMod val="50000"/>
                </a:schemeClr>
              </a:contourClr>
            </a:sp3d>
          </c:spPr>
          <c:invertIfNegative val="0"/>
          <c:dLbls>
            <c:spPr>
              <a:solidFill>
                <a:schemeClr val="accent4">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strRef>
              <c:f>Sayfa2!$B$2:$D$2</c:f>
              <c:strCache>
                <c:ptCount val="3"/>
                <c:pt idx="0">
                  <c:v>KIZ</c:v>
                </c:pt>
                <c:pt idx="1">
                  <c:v>ERKEK</c:v>
                </c:pt>
                <c:pt idx="2">
                  <c:v>TOPLAM</c:v>
                </c:pt>
              </c:strCache>
            </c:strRef>
          </c:cat>
          <c:val>
            <c:numRef>
              <c:f>Sayfa2!$B$5:$D$5</c:f>
              <c:numCache>
                <c:formatCode>General</c:formatCode>
                <c:ptCount val="3"/>
                <c:pt idx="0">
                  <c:v>624</c:v>
                </c:pt>
                <c:pt idx="1">
                  <c:v>610</c:v>
                </c:pt>
                <c:pt idx="2">
                  <c:v>1234</c:v>
                </c:pt>
              </c:numCache>
            </c:numRef>
          </c:val>
          <c:extLst>
            <c:ext xmlns:c16="http://schemas.microsoft.com/office/drawing/2014/chart" uri="{C3380CC4-5D6E-409C-BE32-E72D297353CC}">
              <c16:uniqueId val="{00000002-D62A-423D-8BFE-3B93F2AA0E15}"/>
            </c:ext>
          </c:extLst>
        </c:ser>
        <c:dLbls>
          <c:showLegendKey val="0"/>
          <c:showVal val="1"/>
          <c:showCatName val="0"/>
          <c:showSerName val="0"/>
          <c:showPercent val="0"/>
          <c:showBubbleSize val="0"/>
        </c:dLbls>
        <c:gapWidth val="84"/>
        <c:gapDepth val="53"/>
        <c:shape val="box"/>
        <c:axId val="128528896"/>
        <c:axId val="133009344"/>
        <c:axId val="0"/>
      </c:bar3DChart>
      <c:catAx>
        <c:axId val="12852889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mn-lt"/>
                <a:ea typeface="+mn-ea"/>
                <a:cs typeface="+mn-cs"/>
              </a:defRPr>
            </a:pPr>
            <a:endParaRPr lang="tr-TR"/>
          </a:p>
        </c:txPr>
        <c:crossAx val="133009344"/>
        <c:crosses val="autoZero"/>
        <c:auto val="1"/>
        <c:lblAlgn val="ctr"/>
        <c:lblOffset val="100"/>
        <c:noMultiLvlLbl val="0"/>
      </c:catAx>
      <c:valAx>
        <c:axId val="133009344"/>
        <c:scaling>
          <c:orientation val="minMax"/>
        </c:scaling>
        <c:delete val="0"/>
        <c:axPos val="l"/>
        <c:majorGridlines>
          <c:spPr>
            <a:ln w="9525">
              <a:solidFill>
                <a:schemeClr val="lt1">
                  <a:lumMod val="50000"/>
                </a:schemeClr>
              </a:solidFill>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mn-lt"/>
                <a:ea typeface="+mn-ea"/>
                <a:cs typeface="+mn-cs"/>
              </a:defRPr>
            </a:pPr>
            <a:endParaRPr lang="tr-TR"/>
          </a:p>
        </c:txPr>
        <c:crossAx val="128528896"/>
        <c:crosses val="autoZero"/>
        <c:crossBetween val="between"/>
      </c:valAx>
      <c:spPr>
        <a:noFill/>
        <a:ln>
          <a:noFill/>
        </a:ln>
        <a:effectLst/>
      </c:spPr>
    </c:plotArea>
    <c:legend>
      <c:legendPos val="t"/>
      <c:layout>
        <c:manualLayout>
          <c:xMode val="edge"/>
          <c:yMode val="edge"/>
          <c:x val="9.9602563642520875E-2"/>
          <c:y val="2.50559319425647E-2"/>
          <c:w val="0.633460485681414"/>
          <c:h val="0.1751015061179878"/>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lt1">
                  <a:lumMod val="75000"/>
                </a:schemeClr>
              </a:solidFill>
              <a:latin typeface="Arial" panose="020B0604020202020204" pitchFamily="34" charset="0"/>
              <a:ea typeface="+mn-ea"/>
              <a:cs typeface="Arial" panose="020B0604020202020204" pitchFamily="34" charset="0"/>
            </a:defRPr>
          </a:pPr>
          <a:endParaRPr lang="tr-TR"/>
        </a:p>
      </c:txPr>
    </c:legend>
    <c:plotVisOnly val="1"/>
    <c:dispBlanksAs val="gap"/>
    <c:showDLblsOverMax val="0"/>
  </c:chart>
  <c:spPr>
    <a:solidFill>
      <a:schemeClr val="dk1">
        <a:lumMod val="75000"/>
        <a:lumOff val="25000"/>
      </a:schemeClr>
    </a:solidFill>
    <a:ln w="6350" cap="flat" cmpd="sng" algn="ctr">
      <a:solidFill>
        <a:schemeClr val="dk1">
          <a:tint val="75000"/>
        </a:schemeClr>
      </a:solidFill>
      <a:round/>
    </a:ln>
    <a:effectLst/>
  </c:spPr>
  <c:txPr>
    <a:bodyPr/>
    <a:lstStyle/>
    <a:p>
      <a:pPr>
        <a:defRPr/>
      </a:pPr>
      <a:endParaRPr lang="tr-T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592017828543314"/>
          <c:y val="7.631152985483694E-2"/>
          <c:w val="0.84150481189851267"/>
          <c:h val="0.70553988043161275"/>
        </c:manualLayout>
      </c:layout>
      <c:barChart>
        <c:barDir val="col"/>
        <c:grouping val="clustered"/>
        <c:varyColors val="0"/>
        <c:ser>
          <c:idx val="0"/>
          <c:order val="0"/>
          <c:tx>
            <c:strRef>
              <c:f>Sayfa3!$A$3</c:f>
              <c:strCache>
                <c:ptCount val="1"/>
                <c:pt idx="0">
                  <c:v>Kadın</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numRef>
              <c:f>Sayfa3!$B$2:$J$2</c:f>
              <c:numCache>
                <c:formatCode>General</c:formatCode>
                <c:ptCount val="9"/>
                <c:pt idx="0">
                  <c:v>2016</c:v>
                </c:pt>
                <c:pt idx="1">
                  <c:v>2017</c:v>
                </c:pt>
                <c:pt idx="2">
                  <c:v>2018</c:v>
                </c:pt>
                <c:pt idx="3">
                  <c:v>2019</c:v>
                </c:pt>
                <c:pt idx="4">
                  <c:v>2020</c:v>
                </c:pt>
                <c:pt idx="5">
                  <c:v>2021</c:v>
                </c:pt>
                <c:pt idx="6">
                  <c:v>2022</c:v>
                </c:pt>
                <c:pt idx="7">
                  <c:v>2023</c:v>
                </c:pt>
                <c:pt idx="8">
                  <c:v>2024</c:v>
                </c:pt>
              </c:numCache>
            </c:numRef>
          </c:cat>
          <c:val>
            <c:numRef>
              <c:f>Sayfa3!$B$3:$J$3</c:f>
              <c:numCache>
                <c:formatCode>General</c:formatCode>
                <c:ptCount val="9"/>
                <c:pt idx="0">
                  <c:v>12</c:v>
                </c:pt>
                <c:pt idx="1">
                  <c:v>29</c:v>
                </c:pt>
                <c:pt idx="2">
                  <c:v>70</c:v>
                </c:pt>
                <c:pt idx="3">
                  <c:v>91</c:v>
                </c:pt>
                <c:pt idx="4">
                  <c:v>90</c:v>
                </c:pt>
                <c:pt idx="5">
                  <c:v>67</c:v>
                </c:pt>
                <c:pt idx="6">
                  <c:v>98</c:v>
                </c:pt>
                <c:pt idx="7">
                  <c:v>140</c:v>
                </c:pt>
                <c:pt idx="8">
                  <c:v>114</c:v>
                </c:pt>
              </c:numCache>
            </c:numRef>
          </c:val>
          <c:extLst>
            <c:ext xmlns:c16="http://schemas.microsoft.com/office/drawing/2014/chart" uri="{C3380CC4-5D6E-409C-BE32-E72D297353CC}">
              <c16:uniqueId val="{00000000-FB70-49B3-A8B0-4589CA25B268}"/>
            </c:ext>
          </c:extLst>
        </c:ser>
        <c:ser>
          <c:idx val="1"/>
          <c:order val="1"/>
          <c:tx>
            <c:strRef>
              <c:f>Sayfa3!$A$4</c:f>
              <c:strCache>
                <c:ptCount val="1"/>
                <c:pt idx="0">
                  <c:v>Erkek</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numRef>
              <c:f>Sayfa3!$B$2:$J$2</c:f>
              <c:numCache>
                <c:formatCode>General</c:formatCode>
                <c:ptCount val="9"/>
                <c:pt idx="0">
                  <c:v>2016</c:v>
                </c:pt>
                <c:pt idx="1">
                  <c:v>2017</c:v>
                </c:pt>
                <c:pt idx="2">
                  <c:v>2018</c:v>
                </c:pt>
                <c:pt idx="3">
                  <c:v>2019</c:v>
                </c:pt>
                <c:pt idx="4">
                  <c:v>2020</c:v>
                </c:pt>
                <c:pt idx="5">
                  <c:v>2021</c:v>
                </c:pt>
                <c:pt idx="6">
                  <c:v>2022</c:v>
                </c:pt>
                <c:pt idx="7">
                  <c:v>2023</c:v>
                </c:pt>
                <c:pt idx="8">
                  <c:v>2024</c:v>
                </c:pt>
              </c:numCache>
            </c:numRef>
          </c:cat>
          <c:val>
            <c:numRef>
              <c:f>Sayfa3!$B$4:$J$4</c:f>
              <c:numCache>
                <c:formatCode>General</c:formatCode>
                <c:ptCount val="9"/>
                <c:pt idx="0">
                  <c:v>4</c:v>
                </c:pt>
                <c:pt idx="1">
                  <c:v>44</c:v>
                </c:pt>
                <c:pt idx="2">
                  <c:v>81</c:v>
                </c:pt>
                <c:pt idx="3">
                  <c:v>103</c:v>
                </c:pt>
                <c:pt idx="4">
                  <c:v>100</c:v>
                </c:pt>
                <c:pt idx="5">
                  <c:v>89</c:v>
                </c:pt>
                <c:pt idx="6">
                  <c:v>122</c:v>
                </c:pt>
                <c:pt idx="7">
                  <c:v>154</c:v>
                </c:pt>
                <c:pt idx="8">
                  <c:v>124</c:v>
                </c:pt>
              </c:numCache>
            </c:numRef>
          </c:val>
          <c:extLst>
            <c:ext xmlns:c16="http://schemas.microsoft.com/office/drawing/2014/chart" uri="{C3380CC4-5D6E-409C-BE32-E72D297353CC}">
              <c16:uniqueId val="{00000001-FB70-49B3-A8B0-4589CA25B268}"/>
            </c:ext>
          </c:extLst>
        </c:ser>
        <c:dLbls>
          <c:showLegendKey val="0"/>
          <c:showVal val="0"/>
          <c:showCatName val="0"/>
          <c:showSerName val="0"/>
          <c:showPercent val="0"/>
          <c:showBubbleSize val="0"/>
        </c:dLbls>
        <c:gapWidth val="219"/>
        <c:overlap val="-27"/>
        <c:axId val="204817920"/>
        <c:axId val="133011648"/>
      </c:barChart>
      <c:lineChart>
        <c:grouping val="standard"/>
        <c:varyColors val="0"/>
        <c:ser>
          <c:idx val="2"/>
          <c:order val="2"/>
          <c:tx>
            <c:strRef>
              <c:f>Sayfa3!$A$5</c:f>
              <c:strCache>
                <c:ptCount val="1"/>
                <c:pt idx="0">
                  <c:v>Toplam</c:v>
                </c:pt>
              </c:strCache>
            </c:strRef>
          </c:tx>
          <c:spPr>
            <a:ln w="34925" cap="rnd">
              <a:solidFill>
                <a:schemeClr val="accent4"/>
              </a:solidFill>
              <a:round/>
            </a:ln>
            <a:effectLst>
              <a:outerShdw blurRad="57150" dist="19050" dir="5400000" algn="ctr" rotWithShape="0">
                <a:srgbClr val="000000">
                  <a:alpha val="63000"/>
                </a:srgbClr>
              </a:outerShdw>
            </a:effectLst>
          </c:spPr>
          <c:marker>
            <c:symbol val="none"/>
          </c:marker>
          <c:dLbls>
            <c:dLbl>
              <c:idx val="0"/>
              <c:layout>
                <c:manualLayout>
                  <c:x val="-5.6000000000000001E-2"/>
                  <c:y val="-9.259259259259267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FB70-49B3-A8B0-4589CA25B268}"/>
                </c:ext>
              </c:extLst>
            </c:dLbl>
            <c:dLbl>
              <c:idx val="1"/>
              <c:layout>
                <c:manualLayout>
                  <c:x val="-6.433333333333334E-2"/>
                  <c:y val="-9.722222222222230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FB70-49B3-A8B0-4589CA25B268}"/>
                </c:ext>
              </c:extLst>
            </c:dLbl>
            <c:dLbl>
              <c:idx val="2"/>
              <c:layout>
                <c:manualLayout>
                  <c:x val="-8.6777777777777773E-2"/>
                  <c:y val="-8.3333333333333329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FB70-49B3-A8B0-4589CA25B268}"/>
                </c:ext>
              </c:extLst>
            </c:dLbl>
            <c:dLbl>
              <c:idx val="3"/>
              <c:layout>
                <c:manualLayout>
                  <c:x val="-7.8444444444444553E-2"/>
                  <c:y val="-9.722222222222223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FB70-49B3-A8B0-4589CA25B268}"/>
                </c:ext>
              </c:extLst>
            </c:dLbl>
            <c:dLbl>
              <c:idx val="4"/>
              <c:layout>
                <c:manualLayout>
                  <c:x val="-7.5666666666666771E-2"/>
                  <c:y val="-9.722222222222222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FB70-49B3-A8B0-4589CA25B268}"/>
                </c:ext>
              </c:extLst>
            </c:dLbl>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lt1">
                        <a:lumMod val="85000"/>
                      </a:schemeClr>
                    </a:solidFill>
                    <a:latin typeface="+mn-lt"/>
                    <a:ea typeface="+mn-ea"/>
                    <a:cs typeface="+mn-cs"/>
                  </a:defRPr>
                </a:pPr>
                <a:endParaRPr lang="tr-TR"/>
              </a:p>
            </c:txPr>
            <c:dLblPos val="l"/>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Sayfa3!$B$2:$J$2</c:f>
              <c:numCache>
                <c:formatCode>General</c:formatCode>
                <c:ptCount val="9"/>
                <c:pt idx="0">
                  <c:v>2016</c:v>
                </c:pt>
                <c:pt idx="1">
                  <c:v>2017</c:v>
                </c:pt>
                <c:pt idx="2">
                  <c:v>2018</c:v>
                </c:pt>
                <c:pt idx="3">
                  <c:v>2019</c:v>
                </c:pt>
                <c:pt idx="4">
                  <c:v>2020</c:v>
                </c:pt>
                <c:pt idx="5">
                  <c:v>2021</c:v>
                </c:pt>
                <c:pt idx="6">
                  <c:v>2022</c:v>
                </c:pt>
                <c:pt idx="7">
                  <c:v>2023</c:v>
                </c:pt>
                <c:pt idx="8">
                  <c:v>2024</c:v>
                </c:pt>
              </c:numCache>
            </c:numRef>
          </c:cat>
          <c:val>
            <c:numRef>
              <c:f>Sayfa3!$B$5:$J$5</c:f>
              <c:numCache>
                <c:formatCode>General</c:formatCode>
                <c:ptCount val="9"/>
                <c:pt idx="0">
                  <c:v>16</c:v>
                </c:pt>
                <c:pt idx="1">
                  <c:v>73</c:v>
                </c:pt>
                <c:pt idx="2">
                  <c:v>151</c:v>
                </c:pt>
                <c:pt idx="3">
                  <c:v>194</c:v>
                </c:pt>
                <c:pt idx="4">
                  <c:v>190</c:v>
                </c:pt>
                <c:pt idx="5">
                  <c:v>156</c:v>
                </c:pt>
                <c:pt idx="6">
                  <c:v>220</c:v>
                </c:pt>
                <c:pt idx="7">
                  <c:v>294</c:v>
                </c:pt>
                <c:pt idx="8">
                  <c:v>238</c:v>
                </c:pt>
              </c:numCache>
            </c:numRef>
          </c:val>
          <c:smooth val="0"/>
          <c:extLst>
            <c:ext xmlns:c16="http://schemas.microsoft.com/office/drawing/2014/chart" uri="{C3380CC4-5D6E-409C-BE32-E72D297353CC}">
              <c16:uniqueId val="{00000007-FB70-49B3-A8B0-4589CA25B268}"/>
            </c:ext>
          </c:extLst>
        </c:ser>
        <c:dLbls>
          <c:showLegendKey val="0"/>
          <c:showVal val="0"/>
          <c:showCatName val="0"/>
          <c:showSerName val="0"/>
          <c:showPercent val="0"/>
          <c:showBubbleSize val="0"/>
        </c:dLbls>
        <c:marker val="1"/>
        <c:smooth val="0"/>
        <c:axId val="205804032"/>
        <c:axId val="133012224"/>
      </c:lineChart>
      <c:catAx>
        <c:axId val="204817920"/>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600" b="1" i="0" u="none" strike="noStrike" kern="1200" baseline="0">
                <a:solidFill>
                  <a:schemeClr val="lt1">
                    <a:lumMod val="85000"/>
                  </a:schemeClr>
                </a:solidFill>
                <a:latin typeface="+mn-lt"/>
                <a:ea typeface="+mn-ea"/>
                <a:cs typeface="+mn-cs"/>
              </a:defRPr>
            </a:pPr>
            <a:endParaRPr lang="tr-TR"/>
          </a:p>
        </c:txPr>
        <c:crossAx val="133011648"/>
        <c:crosses val="autoZero"/>
        <c:auto val="1"/>
        <c:lblAlgn val="ctr"/>
        <c:lblOffset val="100"/>
        <c:noMultiLvlLbl val="0"/>
      </c:catAx>
      <c:valAx>
        <c:axId val="133011648"/>
        <c:scaling>
          <c:orientation val="minMax"/>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lt1">
                    <a:lumMod val="85000"/>
                  </a:schemeClr>
                </a:solidFill>
                <a:latin typeface="+mn-lt"/>
                <a:ea typeface="+mn-ea"/>
                <a:cs typeface="+mn-cs"/>
              </a:defRPr>
            </a:pPr>
            <a:endParaRPr lang="tr-TR"/>
          </a:p>
        </c:txPr>
        <c:crossAx val="204817920"/>
        <c:crosses val="autoZero"/>
        <c:crossBetween val="between"/>
      </c:valAx>
      <c:valAx>
        <c:axId val="133012224"/>
        <c:scaling>
          <c:orientation val="minMax"/>
        </c:scaling>
        <c:delete val="0"/>
        <c:axPos val="r"/>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lt1">
                    <a:lumMod val="85000"/>
                  </a:schemeClr>
                </a:solidFill>
                <a:latin typeface="+mn-lt"/>
                <a:ea typeface="+mn-ea"/>
                <a:cs typeface="+mn-cs"/>
              </a:defRPr>
            </a:pPr>
            <a:endParaRPr lang="tr-TR"/>
          </a:p>
        </c:txPr>
        <c:crossAx val="205804032"/>
        <c:crosses val="max"/>
        <c:crossBetween val="between"/>
      </c:valAx>
      <c:catAx>
        <c:axId val="205804032"/>
        <c:scaling>
          <c:orientation val="minMax"/>
        </c:scaling>
        <c:delete val="1"/>
        <c:axPos val="b"/>
        <c:numFmt formatCode="General" sourceLinked="1"/>
        <c:majorTickMark val="none"/>
        <c:minorTickMark val="none"/>
        <c:tickLblPos val="nextTo"/>
        <c:crossAx val="133012224"/>
        <c:crosses val="autoZero"/>
        <c:auto val="1"/>
        <c:lblAlgn val="ctr"/>
        <c:lblOffset val="100"/>
        <c:noMultiLvlLbl val="0"/>
      </c:catAx>
      <c:spPr>
        <a:noFill/>
        <a:ln>
          <a:noFill/>
        </a:ln>
        <a:effectLst/>
      </c:spPr>
    </c:plotArea>
    <c:legend>
      <c:legendPos val="b"/>
      <c:layout>
        <c:manualLayout>
          <c:xMode val="edge"/>
          <c:yMode val="edge"/>
          <c:x val="6.447681539807526E-2"/>
          <c:y val="0.86611585010207059"/>
          <c:w val="0.79882392825896764"/>
          <c:h val="0.10610637212015164"/>
        </c:manualLayout>
      </c:layout>
      <c:overlay val="0"/>
      <c:spPr>
        <a:noFill/>
        <a:ln>
          <a:solidFill>
            <a:srgbClr val="FFFF00"/>
          </a:solidFill>
        </a:ln>
        <a:effectLst/>
      </c:spPr>
      <c:txPr>
        <a:bodyPr rot="0" spcFirstLastPara="1" vertOverflow="ellipsis" vert="horz" wrap="square" anchor="ctr" anchorCtr="1"/>
        <a:lstStyle/>
        <a:p>
          <a:pPr>
            <a:defRPr sz="1400" b="0" i="0" u="none" strike="noStrike" kern="1200" baseline="0">
              <a:solidFill>
                <a:schemeClr val="lt1">
                  <a:lumMod val="85000"/>
                </a:schemeClr>
              </a:solidFill>
              <a:latin typeface="+mn-lt"/>
              <a:ea typeface="+mn-ea"/>
              <a:cs typeface="+mn-cs"/>
            </a:defRPr>
          </a:pPr>
          <a:endParaRPr lang="tr-TR"/>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tr-TR"/>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solidFill>
          <a:schemeClr val="bg2">
            <a:lumMod val="75000"/>
            <a:alpha val="27000"/>
          </a:schemeClr>
        </a:solid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2"/>
          <c:order val="0"/>
          <c:tx>
            <c:strRef>
              <c:f>Sayfa4!$A$4</c:f>
              <c:strCache>
                <c:ptCount val="1"/>
                <c:pt idx="0">
                  <c:v>Toplam</c:v>
                </c:pt>
              </c:strCache>
            </c:strRef>
          </c:tx>
          <c:spPr>
            <a:solidFill>
              <a:schemeClr val="accent4">
                <a:alpha val="88000"/>
              </a:schemeClr>
            </a:solidFill>
            <a:ln>
              <a:solidFill>
                <a:schemeClr val="accent4">
                  <a:lumMod val="50000"/>
                </a:schemeClr>
              </a:solidFill>
            </a:ln>
            <a:effectLst/>
            <a:scene3d>
              <a:camera prst="orthographicFront"/>
              <a:lightRig rig="threePt" dir="t"/>
            </a:scene3d>
            <a:sp3d prstMaterial="flat">
              <a:contourClr>
                <a:schemeClr val="accent4">
                  <a:lumMod val="50000"/>
                </a:schemeClr>
              </a:contourClr>
            </a:sp3d>
          </c:spPr>
          <c:invertIfNegative val="0"/>
          <c:dLbls>
            <c:spPr>
              <a:solidFill>
                <a:schemeClr val="accent4">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numRef>
              <c:f>Sayfa4!$B$1:$L$1</c:f>
              <c:numCache>
                <c:formatCode>General</c:formatCode>
                <c:ptCount val="11"/>
                <c:pt idx="0">
                  <c:v>2014</c:v>
                </c:pt>
                <c:pt idx="1">
                  <c:v>2015</c:v>
                </c:pt>
                <c:pt idx="2">
                  <c:v>2016</c:v>
                </c:pt>
                <c:pt idx="3">
                  <c:v>2017</c:v>
                </c:pt>
                <c:pt idx="4">
                  <c:v>2018</c:v>
                </c:pt>
                <c:pt idx="5">
                  <c:v>2019</c:v>
                </c:pt>
                <c:pt idx="6">
                  <c:v>2020</c:v>
                </c:pt>
                <c:pt idx="7">
                  <c:v>2021</c:v>
                </c:pt>
                <c:pt idx="8">
                  <c:v>2022</c:v>
                </c:pt>
                <c:pt idx="9">
                  <c:v>2023</c:v>
                </c:pt>
                <c:pt idx="10">
                  <c:v>2024</c:v>
                </c:pt>
              </c:numCache>
            </c:numRef>
          </c:cat>
          <c:val>
            <c:numRef>
              <c:f>Sayfa4!$B$4:$L$4</c:f>
              <c:numCache>
                <c:formatCode>General</c:formatCode>
                <c:ptCount val="11"/>
                <c:pt idx="0">
                  <c:v>105</c:v>
                </c:pt>
                <c:pt idx="1">
                  <c:v>110</c:v>
                </c:pt>
                <c:pt idx="2">
                  <c:v>127</c:v>
                </c:pt>
                <c:pt idx="3">
                  <c:v>188</c:v>
                </c:pt>
                <c:pt idx="4">
                  <c:v>15</c:v>
                </c:pt>
                <c:pt idx="5">
                  <c:v>160</c:v>
                </c:pt>
                <c:pt idx="6">
                  <c:v>202</c:v>
                </c:pt>
                <c:pt idx="7">
                  <c:v>238</c:v>
                </c:pt>
                <c:pt idx="8">
                  <c:v>254</c:v>
                </c:pt>
                <c:pt idx="9">
                  <c:v>257</c:v>
                </c:pt>
                <c:pt idx="10">
                  <c:v>526</c:v>
                </c:pt>
              </c:numCache>
            </c:numRef>
          </c:val>
          <c:extLst>
            <c:ext xmlns:c16="http://schemas.microsoft.com/office/drawing/2014/chart" uri="{C3380CC4-5D6E-409C-BE32-E72D297353CC}">
              <c16:uniqueId val="{00000002-1A38-4410-930B-611D7D110FA0}"/>
            </c:ext>
          </c:extLst>
        </c:ser>
        <c:dLbls>
          <c:showLegendKey val="0"/>
          <c:showVal val="1"/>
          <c:showCatName val="0"/>
          <c:showSerName val="0"/>
          <c:showPercent val="0"/>
          <c:showBubbleSize val="0"/>
        </c:dLbls>
        <c:gapWidth val="84"/>
        <c:gapDepth val="53"/>
        <c:shape val="box"/>
        <c:axId val="206277632"/>
        <c:axId val="203416704"/>
        <c:axId val="0"/>
      </c:bar3DChart>
      <c:catAx>
        <c:axId val="20627763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mn-lt"/>
                <a:ea typeface="+mn-ea"/>
                <a:cs typeface="+mn-cs"/>
              </a:defRPr>
            </a:pPr>
            <a:endParaRPr lang="tr-TR"/>
          </a:p>
        </c:txPr>
        <c:crossAx val="203416704"/>
        <c:crosses val="autoZero"/>
        <c:auto val="1"/>
        <c:lblAlgn val="ctr"/>
        <c:lblOffset val="100"/>
        <c:noMultiLvlLbl val="0"/>
      </c:catAx>
      <c:valAx>
        <c:axId val="203416704"/>
        <c:scaling>
          <c:orientation val="minMax"/>
        </c:scaling>
        <c:delete val="0"/>
        <c:axPos val="l"/>
        <c:majorGridlines>
          <c:spPr>
            <a:ln w="9525">
              <a:solidFill>
                <a:schemeClr val="lt1">
                  <a:lumMod val="50000"/>
                </a:schemeClr>
              </a:solidFill>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mn-lt"/>
                <a:ea typeface="+mn-ea"/>
                <a:cs typeface="+mn-cs"/>
              </a:defRPr>
            </a:pPr>
            <a:endParaRPr lang="tr-TR"/>
          </a:p>
        </c:txPr>
        <c:crossAx val="2062776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lt1">
                  <a:lumMod val="75000"/>
                </a:schemeClr>
              </a:solidFill>
              <a:latin typeface="+mn-lt"/>
              <a:ea typeface="+mn-ea"/>
              <a:cs typeface="+mn-cs"/>
            </a:defRPr>
          </a:pPr>
          <a:endParaRPr lang="tr-TR"/>
        </a:p>
      </c:txPr>
    </c:legend>
    <c:plotVisOnly val="1"/>
    <c:dispBlanksAs val="gap"/>
    <c:showDLblsOverMax val="0"/>
  </c:chart>
  <c:spPr>
    <a:solidFill>
      <a:schemeClr val="dk1">
        <a:lumMod val="75000"/>
        <a:lumOff val="25000"/>
      </a:schemeClr>
    </a:solidFill>
    <a:ln w="6350" cap="flat" cmpd="sng" algn="ctr">
      <a:solidFill>
        <a:schemeClr val="dk1">
          <a:tint val="75000"/>
        </a:schemeClr>
      </a:solidFill>
      <a:round/>
    </a:ln>
    <a:effectLst/>
  </c:spPr>
  <c:txPr>
    <a:bodyPr/>
    <a:lstStyle/>
    <a:p>
      <a:pPr>
        <a:defRPr/>
      </a:pPr>
      <a:endParaRPr lang="tr-TR"/>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endParaRPr lang="tr-TR"/>
        </a:p>
      </c:txPr>
    </c:title>
    <c:autoTitleDeleted val="0"/>
    <c:plotArea>
      <c:layout/>
      <c:pieChart>
        <c:varyColors val="1"/>
        <c:ser>
          <c:idx val="0"/>
          <c:order val="0"/>
          <c:tx>
            <c:strRef>
              <c:f>Sayfa1!$L$8</c:f>
              <c:strCache>
                <c:ptCount val="1"/>
                <c:pt idx="0">
                  <c:v>Öğretim elemanı</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FDC5-4CBA-8623-27539CFE33D3}"/>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FDC5-4CBA-8623-27539CFE33D3}"/>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FDC5-4CBA-8623-27539CFE33D3}"/>
              </c:ext>
            </c:extLst>
          </c:dPt>
          <c:dLbls>
            <c:spPr>
              <a:noFill/>
              <a:ln>
                <a:noFill/>
              </a:ln>
              <a:effectLst/>
            </c:spPr>
            <c:txPr>
              <a:bodyPr rot="0" spcFirstLastPara="1" vertOverflow="ellipsis" vert="horz" wrap="square" anchor="ctr" anchorCtr="1"/>
              <a:lstStyle/>
              <a:p>
                <a:pPr>
                  <a:defRPr sz="2000" b="1" i="0" u="none" strike="noStrike" kern="1200" baseline="0">
                    <a:solidFill>
                      <a:schemeClr val="tx1">
                        <a:lumMod val="75000"/>
                        <a:lumOff val="25000"/>
                      </a:schemeClr>
                    </a:solidFill>
                    <a:latin typeface="+mn-lt"/>
                    <a:ea typeface="+mn-ea"/>
                    <a:cs typeface="+mn-cs"/>
                  </a:defRPr>
                </a:pPr>
                <a:endParaRPr lang="tr-TR"/>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numRef>
              <c:f>Sayfa1!$K$9:$K$11</c:f>
              <c:numCache>
                <c:formatCode>General</c:formatCode>
                <c:ptCount val="3"/>
                <c:pt idx="0">
                  <c:v>2022</c:v>
                </c:pt>
                <c:pt idx="1">
                  <c:v>2023</c:v>
                </c:pt>
                <c:pt idx="2">
                  <c:v>2024</c:v>
                </c:pt>
              </c:numCache>
            </c:numRef>
          </c:cat>
          <c:val>
            <c:numRef>
              <c:f>Sayfa1!$L$9:$L$11</c:f>
              <c:numCache>
                <c:formatCode>General</c:formatCode>
                <c:ptCount val="3"/>
                <c:pt idx="0">
                  <c:v>1.94</c:v>
                </c:pt>
                <c:pt idx="1">
                  <c:v>2.16</c:v>
                </c:pt>
                <c:pt idx="2">
                  <c:v>2</c:v>
                </c:pt>
              </c:numCache>
            </c:numRef>
          </c:val>
          <c:extLst>
            <c:ext xmlns:c16="http://schemas.microsoft.com/office/drawing/2014/chart" uri="{C3380CC4-5D6E-409C-BE32-E72D297353CC}">
              <c16:uniqueId val="{00000006-FDC5-4CBA-8623-27539CFE33D3}"/>
            </c:ext>
          </c:extLst>
        </c:ser>
        <c:ser>
          <c:idx val="1"/>
          <c:order val="1"/>
          <c:tx>
            <c:strRef>
              <c:f>Sayfa1!$M$8</c:f>
              <c:strCache>
                <c:ptCount val="1"/>
                <c:pt idx="0">
                  <c:v>Öğretim üyesi</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8-FDC5-4CBA-8623-27539CFE33D3}"/>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A-FDC5-4CBA-8623-27539CFE33D3}"/>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C-FDC5-4CBA-8623-27539CFE33D3}"/>
              </c:ext>
            </c:extLst>
          </c:dPt>
          <c:dLbls>
            <c:spPr>
              <a:noFill/>
              <a:ln>
                <a:noFill/>
              </a:ln>
              <a:effectLst/>
            </c:spPr>
            <c:txPr>
              <a:bodyPr rot="0" spcFirstLastPara="1" vertOverflow="ellipsis" vert="horz" wrap="square" anchor="ctr" anchorCtr="1"/>
              <a:lstStyle/>
              <a:p>
                <a:pPr>
                  <a:defRPr sz="2000" b="1" i="0" u="none" strike="noStrike" kern="1200" baseline="0">
                    <a:solidFill>
                      <a:schemeClr val="tx1">
                        <a:lumMod val="75000"/>
                        <a:lumOff val="25000"/>
                      </a:schemeClr>
                    </a:solidFill>
                    <a:latin typeface="+mn-lt"/>
                    <a:ea typeface="+mn-ea"/>
                    <a:cs typeface="+mn-cs"/>
                  </a:defRPr>
                </a:pPr>
                <a:endParaRPr lang="tr-TR"/>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numRef>
              <c:f>Sayfa1!$K$9:$K$11</c:f>
              <c:numCache>
                <c:formatCode>General</c:formatCode>
                <c:ptCount val="3"/>
                <c:pt idx="0">
                  <c:v>2022</c:v>
                </c:pt>
                <c:pt idx="1">
                  <c:v>2023</c:v>
                </c:pt>
                <c:pt idx="2">
                  <c:v>2024</c:v>
                </c:pt>
              </c:numCache>
            </c:numRef>
          </c:cat>
          <c:val>
            <c:numRef>
              <c:f>Sayfa1!$M$9:$M$11</c:f>
              <c:numCache>
                <c:formatCode>General</c:formatCode>
                <c:ptCount val="3"/>
                <c:pt idx="0">
                  <c:v>2.91</c:v>
                </c:pt>
                <c:pt idx="1">
                  <c:v>3.05</c:v>
                </c:pt>
                <c:pt idx="2">
                  <c:v>2.73</c:v>
                </c:pt>
              </c:numCache>
            </c:numRef>
          </c:val>
          <c:extLst>
            <c:ext xmlns:c16="http://schemas.microsoft.com/office/drawing/2014/chart" uri="{C3380CC4-5D6E-409C-BE32-E72D297353CC}">
              <c16:uniqueId val="{0000000D-FDC5-4CBA-8623-27539CFE33D3}"/>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2000" b="1" i="0" u="none" strike="noStrike" kern="1200" baseline="0">
              <a:solidFill>
                <a:schemeClr val="tx1">
                  <a:lumMod val="65000"/>
                  <a:lumOff val="35000"/>
                </a:schemeClr>
              </a:solidFill>
              <a:latin typeface="+mn-lt"/>
              <a:ea typeface="+mn-ea"/>
              <a:cs typeface="+mn-cs"/>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000" b="1"/>
      </a:pPr>
      <a:endParaRPr lang="tr-TR"/>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endParaRPr lang="tr-TR"/>
        </a:p>
      </c:txPr>
    </c:title>
    <c:autoTitleDeleted val="0"/>
    <c:plotArea>
      <c:layout/>
      <c:pieChart>
        <c:varyColors val="1"/>
        <c:ser>
          <c:idx val="0"/>
          <c:order val="0"/>
          <c:tx>
            <c:strRef>
              <c:f>Sayfa1!$M$8</c:f>
              <c:strCache>
                <c:ptCount val="1"/>
                <c:pt idx="0">
                  <c:v>Öğretim üyesi</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D69C-4D30-8E9C-81E4101BAE16}"/>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D69C-4D30-8E9C-81E4101BAE16}"/>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D69C-4D30-8E9C-81E4101BAE16}"/>
              </c:ext>
            </c:extLst>
          </c:dPt>
          <c:dLbls>
            <c:spPr>
              <a:noFill/>
              <a:ln>
                <a:noFill/>
              </a:ln>
              <a:effectLst/>
            </c:spPr>
            <c:txPr>
              <a:bodyPr rot="0" spcFirstLastPara="1" vertOverflow="ellipsis" vert="horz" wrap="square" anchor="ctr" anchorCtr="1"/>
              <a:lstStyle/>
              <a:p>
                <a:pPr>
                  <a:defRPr sz="2000" b="1" i="0" u="none" strike="noStrike" kern="1200" baseline="0">
                    <a:solidFill>
                      <a:schemeClr val="tx1">
                        <a:lumMod val="75000"/>
                        <a:lumOff val="25000"/>
                      </a:schemeClr>
                    </a:solidFill>
                    <a:latin typeface="+mn-lt"/>
                    <a:ea typeface="+mn-ea"/>
                    <a:cs typeface="+mn-cs"/>
                  </a:defRPr>
                </a:pPr>
                <a:endParaRPr lang="tr-TR"/>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numRef>
              <c:f>Sayfa1!$K$9:$K$11</c:f>
              <c:numCache>
                <c:formatCode>General</c:formatCode>
                <c:ptCount val="3"/>
                <c:pt idx="0">
                  <c:v>2022</c:v>
                </c:pt>
                <c:pt idx="1">
                  <c:v>2023</c:v>
                </c:pt>
                <c:pt idx="2">
                  <c:v>2024</c:v>
                </c:pt>
              </c:numCache>
            </c:numRef>
          </c:cat>
          <c:val>
            <c:numRef>
              <c:f>Sayfa1!$M$9:$M$11</c:f>
              <c:numCache>
                <c:formatCode>General</c:formatCode>
                <c:ptCount val="3"/>
                <c:pt idx="0">
                  <c:v>2.91</c:v>
                </c:pt>
                <c:pt idx="1">
                  <c:v>3.05</c:v>
                </c:pt>
                <c:pt idx="2">
                  <c:v>2.73</c:v>
                </c:pt>
              </c:numCache>
            </c:numRef>
          </c:val>
          <c:extLst>
            <c:ext xmlns:c16="http://schemas.microsoft.com/office/drawing/2014/chart" uri="{C3380CC4-5D6E-409C-BE32-E72D297353CC}">
              <c16:uniqueId val="{00000006-D69C-4D30-8E9C-81E4101BAE16}"/>
            </c:ext>
          </c:extLst>
        </c:ser>
        <c:ser>
          <c:idx val="1"/>
          <c:order val="1"/>
          <c:tx>
            <c:strRef>
              <c:f>Sayfa1!$M$8</c:f>
              <c:strCache>
                <c:ptCount val="1"/>
                <c:pt idx="0">
                  <c:v>Öğretim üyesi</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8-D69C-4D30-8E9C-81E4101BAE16}"/>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A-D69C-4D30-8E9C-81E4101BAE16}"/>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C-D69C-4D30-8E9C-81E4101BAE16}"/>
              </c:ext>
            </c:extLst>
          </c:dPt>
          <c:dLbls>
            <c:spPr>
              <a:noFill/>
              <a:ln>
                <a:noFill/>
              </a:ln>
              <a:effectLst/>
            </c:spPr>
            <c:txPr>
              <a:bodyPr rot="0" spcFirstLastPara="1" vertOverflow="ellipsis" vert="horz" wrap="square" anchor="ctr" anchorCtr="1"/>
              <a:lstStyle/>
              <a:p>
                <a:pPr>
                  <a:defRPr sz="2000" b="1" i="0" u="none" strike="noStrike" kern="1200" baseline="0">
                    <a:solidFill>
                      <a:schemeClr val="tx1">
                        <a:lumMod val="75000"/>
                        <a:lumOff val="25000"/>
                      </a:schemeClr>
                    </a:solidFill>
                    <a:latin typeface="+mn-lt"/>
                    <a:ea typeface="+mn-ea"/>
                    <a:cs typeface="+mn-cs"/>
                  </a:defRPr>
                </a:pPr>
                <a:endParaRPr lang="tr-TR"/>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numRef>
              <c:f>Sayfa1!$K$9:$K$11</c:f>
              <c:numCache>
                <c:formatCode>General</c:formatCode>
                <c:ptCount val="3"/>
                <c:pt idx="0">
                  <c:v>2022</c:v>
                </c:pt>
                <c:pt idx="1">
                  <c:v>2023</c:v>
                </c:pt>
                <c:pt idx="2">
                  <c:v>2024</c:v>
                </c:pt>
              </c:numCache>
            </c:numRef>
          </c:cat>
          <c:val>
            <c:numRef>
              <c:f>Sayfa1!$M$9:$M$11</c:f>
              <c:numCache>
                <c:formatCode>General</c:formatCode>
                <c:ptCount val="3"/>
                <c:pt idx="0">
                  <c:v>2.91</c:v>
                </c:pt>
                <c:pt idx="1">
                  <c:v>3.05</c:v>
                </c:pt>
                <c:pt idx="2">
                  <c:v>2.73</c:v>
                </c:pt>
              </c:numCache>
            </c:numRef>
          </c:val>
          <c:extLst>
            <c:ext xmlns:c16="http://schemas.microsoft.com/office/drawing/2014/chart" uri="{C3380CC4-5D6E-409C-BE32-E72D297353CC}">
              <c16:uniqueId val="{0000000D-D69C-4D30-8E9C-81E4101BAE16}"/>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2000" b="1" i="0" u="none" strike="noStrike" kern="1200" baseline="0">
              <a:solidFill>
                <a:schemeClr val="tx1">
                  <a:lumMod val="65000"/>
                  <a:lumOff val="35000"/>
                </a:schemeClr>
              </a:solidFill>
              <a:latin typeface="+mn-lt"/>
              <a:ea typeface="+mn-ea"/>
              <a:cs typeface="+mn-cs"/>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000" b="1"/>
      </a:pPr>
      <a:endParaRPr lang="tr-TR"/>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b="0" i="0" u="none" strike="noStrike" kern="1200" baseline="0">
                <a:solidFill>
                  <a:schemeClr val="dk1">
                    <a:lumMod val="65000"/>
                    <a:lumOff val="35000"/>
                  </a:schemeClr>
                </a:solidFill>
                <a:effectLst/>
                <a:latin typeface="+mn-lt"/>
                <a:ea typeface="+mn-ea"/>
                <a:cs typeface="+mn-cs"/>
              </a:defRPr>
            </a:pPr>
            <a:r>
              <a:rPr lang="tr-TR" sz="2800" b="1" cap="none" spc="0">
                <a:ln w="22225">
                  <a:solidFill>
                    <a:schemeClr val="accent2"/>
                  </a:solidFill>
                  <a:prstDash val="solid"/>
                </a:ln>
                <a:solidFill>
                  <a:schemeClr val="accent2">
                    <a:lumMod val="40000"/>
                    <a:lumOff val="60000"/>
                  </a:schemeClr>
                </a:solidFill>
                <a:effectLst/>
              </a:rPr>
              <a:t>ATIF SAYISI</a:t>
            </a:r>
          </a:p>
        </c:rich>
      </c:tx>
      <c:overlay val="0"/>
      <c:spPr>
        <a:solidFill>
          <a:srgbClr val="FF0000"/>
        </a:solidFill>
        <a:ln>
          <a:noFill/>
        </a:ln>
        <a:effectLst/>
      </c:spPr>
      <c:txPr>
        <a:bodyPr rot="0" spcFirstLastPara="1" vertOverflow="ellipsis" vert="horz" wrap="square" anchor="ctr" anchorCtr="1"/>
        <a:lstStyle/>
        <a:p>
          <a:pPr>
            <a:defRPr b="0" i="0" u="none" strike="noStrike" kern="1200" baseline="0">
              <a:solidFill>
                <a:schemeClr val="dk1">
                  <a:lumMod val="65000"/>
                  <a:lumOff val="35000"/>
                </a:schemeClr>
              </a:solidFill>
              <a:effectLst/>
              <a:latin typeface="+mn-lt"/>
              <a:ea typeface="+mn-ea"/>
              <a:cs typeface="+mn-cs"/>
            </a:defRPr>
          </a:pPr>
          <a:endParaRPr lang="tr-TR"/>
        </a:p>
      </c:txPr>
    </c:title>
    <c:autoTitleDeleted val="0"/>
    <c:plotArea>
      <c:layout/>
      <c:barChart>
        <c:barDir val="col"/>
        <c:grouping val="clustered"/>
        <c:varyColors val="0"/>
        <c:ser>
          <c:idx val="0"/>
          <c:order val="0"/>
          <c:spPr>
            <a:solidFill>
              <a:srgbClr val="FF0000"/>
            </a:soli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rgbClr val="FFFF00"/>
                    </a:solidFill>
                    <a:latin typeface="+mn-lt"/>
                    <a:ea typeface="+mn-ea"/>
                    <a:cs typeface="+mn-cs"/>
                  </a:defRPr>
                </a:pPr>
                <a:endParaRPr lang="tr-TR"/>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numRef>
              <c:f>Sayfa1!$P$9:$P$11</c:f>
              <c:numCache>
                <c:formatCode>General</c:formatCode>
                <c:ptCount val="3"/>
                <c:pt idx="0">
                  <c:v>2022</c:v>
                </c:pt>
                <c:pt idx="1">
                  <c:v>2023</c:v>
                </c:pt>
                <c:pt idx="2">
                  <c:v>2024</c:v>
                </c:pt>
              </c:numCache>
            </c:numRef>
          </c:cat>
          <c:val>
            <c:numRef>
              <c:f>Sayfa1!$Q$9:$Q$11</c:f>
              <c:numCache>
                <c:formatCode>General</c:formatCode>
                <c:ptCount val="3"/>
                <c:pt idx="0">
                  <c:v>811</c:v>
                </c:pt>
                <c:pt idx="1">
                  <c:v>1169</c:v>
                </c:pt>
                <c:pt idx="2">
                  <c:v>1794</c:v>
                </c:pt>
              </c:numCache>
            </c:numRef>
          </c:val>
          <c:extLst>
            <c:ext xmlns:c16="http://schemas.microsoft.com/office/drawing/2014/chart" uri="{C3380CC4-5D6E-409C-BE32-E72D297353CC}">
              <c16:uniqueId val="{00000000-BA3F-48AA-9A7D-F86FC2986290}"/>
            </c:ext>
          </c:extLst>
        </c:ser>
        <c:dLbls>
          <c:dLblPos val="inEnd"/>
          <c:showLegendKey val="0"/>
          <c:showVal val="1"/>
          <c:showCatName val="0"/>
          <c:showSerName val="0"/>
          <c:showPercent val="0"/>
          <c:showBubbleSize val="0"/>
        </c:dLbls>
        <c:gapWidth val="41"/>
        <c:axId val="1659785472"/>
        <c:axId val="1659770592"/>
      </c:barChart>
      <c:catAx>
        <c:axId val="165978547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1" i="0" u="none" strike="noStrike" kern="1200" baseline="0">
                <a:solidFill>
                  <a:schemeClr val="dk1">
                    <a:lumMod val="65000"/>
                    <a:lumOff val="35000"/>
                  </a:schemeClr>
                </a:solidFill>
                <a:effectLst/>
                <a:latin typeface="+mn-lt"/>
                <a:ea typeface="+mn-ea"/>
                <a:cs typeface="+mn-cs"/>
              </a:defRPr>
            </a:pPr>
            <a:endParaRPr lang="tr-TR"/>
          </a:p>
        </c:txPr>
        <c:crossAx val="1659770592"/>
        <c:crosses val="autoZero"/>
        <c:auto val="1"/>
        <c:lblAlgn val="ctr"/>
        <c:lblOffset val="100"/>
        <c:noMultiLvlLbl val="0"/>
      </c:catAx>
      <c:valAx>
        <c:axId val="1659770592"/>
        <c:scaling>
          <c:orientation val="minMax"/>
        </c:scaling>
        <c:delete val="1"/>
        <c:axPos val="l"/>
        <c:numFmt formatCode="General" sourceLinked="1"/>
        <c:majorTickMark val="none"/>
        <c:minorTickMark val="none"/>
        <c:tickLblPos val="nextTo"/>
        <c:crossAx val="1659785472"/>
        <c:crosses val="autoZero"/>
        <c:crossBetween val="between"/>
      </c:valAx>
      <c:spPr>
        <a:noFill/>
        <a:ln>
          <a:noFill/>
        </a:ln>
        <a:effectLst/>
      </c:spPr>
    </c:plotArea>
    <c:plotVisOnly val="1"/>
    <c:dispBlanksAs val="gap"/>
    <c:showDLblsOverMax val="0"/>
  </c:chart>
  <c: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a:effectLst/>
  </c:spPr>
  <c:txPr>
    <a:bodyPr/>
    <a:lstStyle/>
    <a:p>
      <a:pPr>
        <a:defRPr/>
      </a:pPr>
      <a:endParaRPr lang="tr-TR"/>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2800" b="1"/>
              <a:t>BAP</a:t>
            </a:r>
            <a:r>
              <a:rPr lang="tr-TR" sz="2800" b="1"/>
              <a:t> Projeleri</a:t>
            </a:r>
            <a:endParaRPr lang="en-US" sz="2800" b="1"/>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6.5870516185476818E-2"/>
          <c:y val="0.19678258967629048"/>
          <c:w val="0.90357392825896765"/>
          <c:h val="0.48827865266841647"/>
        </c:manualLayout>
      </c:layout>
      <c:barChart>
        <c:barDir val="col"/>
        <c:grouping val="clustered"/>
        <c:varyColors val="0"/>
        <c:ser>
          <c:idx val="0"/>
          <c:order val="0"/>
          <c:spPr>
            <a:solidFill>
              <a:schemeClr val="accent6"/>
            </a:solidFill>
            <a:ln w="38100">
              <a:solidFill>
                <a:schemeClr val="tx1">
                  <a:lumMod val="95000"/>
                  <a:lumOff val="5000"/>
                </a:schemeClr>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endParaRPr lang="tr-TR"/>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Sayfa1!$B$30:$B$33</c:f>
              <c:strCache>
                <c:ptCount val="4"/>
                <c:pt idx="0">
                  <c:v>2022</c:v>
                </c:pt>
                <c:pt idx="1">
                  <c:v>2023</c:v>
                </c:pt>
                <c:pt idx="2">
                  <c:v>2024</c:v>
                </c:pt>
                <c:pt idx="3">
                  <c:v>Devam eden</c:v>
                </c:pt>
              </c:strCache>
            </c:strRef>
          </c:cat>
          <c:val>
            <c:numRef>
              <c:f>Sayfa1!$C$30:$C$33</c:f>
              <c:numCache>
                <c:formatCode>General</c:formatCode>
                <c:ptCount val="4"/>
                <c:pt idx="0">
                  <c:v>2</c:v>
                </c:pt>
                <c:pt idx="1">
                  <c:v>3</c:v>
                </c:pt>
                <c:pt idx="2">
                  <c:v>2</c:v>
                </c:pt>
                <c:pt idx="3">
                  <c:v>6</c:v>
                </c:pt>
              </c:numCache>
            </c:numRef>
          </c:val>
          <c:extLst>
            <c:ext xmlns:c16="http://schemas.microsoft.com/office/drawing/2014/chart" uri="{C3380CC4-5D6E-409C-BE32-E72D297353CC}">
              <c16:uniqueId val="{00000000-3CBD-4224-BEE0-8195C2618940}"/>
            </c:ext>
          </c:extLst>
        </c:ser>
        <c:dLbls>
          <c:showLegendKey val="0"/>
          <c:showVal val="0"/>
          <c:showCatName val="0"/>
          <c:showSerName val="0"/>
          <c:showPercent val="0"/>
          <c:showBubbleSize val="0"/>
        </c:dLbls>
        <c:gapWidth val="219"/>
        <c:overlap val="-27"/>
        <c:axId val="1659738912"/>
        <c:axId val="1659730272"/>
      </c:barChart>
      <c:catAx>
        <c:axId val="16597389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1" i="0" u="none" strike="noStrike" kern="1200" baseline="0">
                <a:solidFill>
                  <a:schemeClr val="tx1">
                    <a:lumMod val="65000"/>
                    <a:lumOff val="35000"/>
                  </a:schemeClr>
                </a:solidFill>
                <a:latin typeface="+mn-lt"/>
                <a:ea typeface="+mn-ea"/>
                <a:cs typeface="+mn-cs"/>
              </a:defRPr>
            </a:pPr>
            <a:endParaRPr lang="tr-TR"/>
          </a:p>
        </c:txPr>
        <c:crossAx val="1659730272"/>
        <c:crosses val="autoZero"/>
        <c:auto val="1"/>
        <c:lblAlgn val="ctr"/>
        <c:lblOffset val="100"/>
        <c:noMultiLvlLbl val="0"/>
      </c:catAx>
      <c:valAx>
        <c:axId val="165973027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tr-TR"/>
          </a:p>
        </c:txPr>
        <c:crossAx val="1659738912"/>
        <c:crosses val="autoZero"/>
        <c:crossBetween val="between"/>
      </c:valAx>
      <c:spPr>
        <a:solidFill>
          <a:schemeClr val="lt1"/>
        </a:solidFill>
        <a:ln w="12700" cap="flat" cmpd="sng" algn="ctr">
          <a:solidFill>
            <a:schemeClr val="accent1"/>
          </a:solidFill>
          <a:prstDash val="solid"/>
          <a:miter lim="800000"/>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28">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gradFill>
        <a:gsLst>
          <a:gs pos="100000">
            <a:schemeClr val="dk1">
              <a:lumMod val="95000"/>
              <a:lumOff val="5000"/>
            </a:schemeClr>
          </a:gs>
          <a:gs pos="0">
            <a:schemeClr val="dk1">
              <a:lumMod val="75000"/>
              <a:lumOff val="25000"/>
            </a:schemeClr>
          </a:gs>
        </a:gsLst>
        <a:path path="circle">
          <a:fillToRect l="50000" t="50000" r="50000" b="50000"/>
        </a:path>
      </a:gradFill>
      <a:ln w="9525">
        <a:solidFill>
          <a:schemeClr val="dk1">
            <a:lumMod val="75000"/>
            <a:lumOff val="25000"/>
          </a:schemeClr>
        </a:solidFill>
      </a:ln>
    </cs:spPr>
  </cs:downBar>
  <cs:dropLine>
    <cs:lnRef idx="0"/>
    <cs:fillRef idx="0"/>
    <cs:effectRef idx="0"/>
    <cs:fontRef idx="minor">
      <a:schemeClr val="tx1"/>
    </cs:fontRef>
    <cs:spPr>
      <a:ln w="9525" cap="flat" cmpd="sng" algn="ctr">
        <a:solidFill>
          <a:schemeClr val="lt1"/>
        </a:solidFill>
        <a:round/>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cap="flat" cmpd="sng" algn="ctr">
        <a:solidFill>
          <a:schemeClr val="lt1"/>
        </a:solidFill>
        <a:round/>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gradFill>
        <a:gsLst>
          <a:gs pos="100000">
            <a:schemeClr val="lt1">
              <a:lumMod val="85000"/>
            </a:schemeClr>
          </a:gs>
          <a:gs pos="0">
            <a:schemeClr val="lt1"/>
          </a:gs>
        </a:gsLst>
        <a:path path="circle">
          <a:fillToRect l="50000" t="50000" r="50000" b="50000"/>
        </a:path>
      </a:gradFill>
      <a:ln w="9525" cap="flat" cmpd="sng" algn="ctr">
        <a:solidFill>
          <a:schemeClr val="lt1"/>
        </a:solidFill>
        <a:round/>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291">
  <cs:axisTitle>
    <cs:lnRef idx="0"/>
    <cs:fillRef idx="0"/>
    <cs:effectRef idx="0"/>
    <cs:fontRef idx="minor">
      <a:schemeClr val="lt1">
        <a:lumMod val="75000"/>
      </a:schemeClr>
    </cs:fontRef>
    <cs:defRPr sz="900" kern="1200"/>
  </cs:axisTitle>
  <cs:categoryAxis>
    <cs:lnRef idx="0"/>
    <cs:fillRef idx="0"/>
    <cs:effectRef idx="0"/>
    <cs:fontRef idx="minor">
      <a:schemeClr val="lt1">
        <a:lumMod val="75000"/>
      </a:schemeClr>
    </cs:fontRef>
    <cs:defRPr sz="900" kern="1200"/>
  </cs:categoryAxis>
  <cs:chartArea>
    <cs:lnRef idx="0"/>
    <cs:fillRef idx="0"/>
    <cs:effectRef idx="0"/>
    <cs:fontRef idx="minor">
      <a:schemeClr val="lt1"/>
    </cs:fontRef>
    <cs:spPr>
      <a:solidFill>
        <a:schemeClr val="dk1">
          <a:lumMod val="75000"/>
          <a:lumOff val="25000"/>
        </a:schemeClr>
      </a:solidFill>
      <a:ln w="6350" cap="flat" cmpd="sng" algn="ctr">
        <a:solidFill>
          <a:schemeClr val="dk1">
            <a:tint val="75000"/>
          </a:schemeClr>
        </a:solidFill>
        <a:round/>
      </a:ln>
    </cs:spPr>
    <cs:defRPr sz="1000" kern="1200"/>
  </cs:chartArea>
  <cs:dataLabel>
    <cs:lnRef idx="0"/>
    <cs:fillRef idx="0">
      <cs:styleClr val="auto"/>
    </cs:fillRef>
    <cs:effectRef idx="0"/>
    <cs:fontRef idx="minor">
      <a:schemeClr val="lt1"/>
    </cs:fontRef>
    <cs:spPr>
      <a:solidFill>
        <a:schemeClr val="phClr">
          <a:alpha val="30000"/>
        </a:schemeClr>
      </a:solidFill>
      <a:ln>
        <a:solidFill>
          <a:schemeClr val="lt1">
            <a:alpha val="50000"/>
          </a:schemeClr>
        </a:solidFill>
        <a:round/>
      </a:ln>
      <a:effectLst>
        <a:outerShdw blurRad="63500" dist="88900" dir="2700000" algn="tl" rotWithShape="0">
          <a:prstClr val="black">
            <a:alpha val="40000"/>
          </a:prstClr>
        </a:outerShdw>
      </a:effectLst>
    </cs:spPr>
    <cs:defRPr sz="900" b="1" i="0" u="none" strike="noStrike" kern="1200" baseline="0"/>
  </cs:dataLabel>
  <cs:dataLabelCallout>
    <cs:lnRef idx="0"/>
    <cs:fillRef idx="0">
      <cs:styleClr val="auto"/>
    </cs:fillRef>
    <cs:effectRef idx="0"/>
    <cs:fontRef idx="minor">
      <a:schemeClr val="lt1"/>
    </cs:fontRef>
    <cs:spPr>
      <a:solidFill>
        <a:schemeClr val="phClr">
          <a:alpha val="30000"/>
        </a:schemeClr>
      </a:solidFill>
      <a:ln>
        <a:solidFill>
          <a:schemeClr val="lt1">
            <a:alpha val="50000"/>
          </a:schemeClr>
        </a:solidFill>
        <a:round/>
      </a:ln>
      <a:effectLst>
        <a:outerShdw blurRad="63500" dist="88900" dir="2700000" algn="tl" rotWithShape="0">
          <a:prstClr val="black">
            <a:alpha val="40000"/>
          </a:prstClr>
        </a:outerShdw>
      </a:effectLst>
    </cs:spPr>
    <cs:defRPr sz="900" b="1" i="0" u="none" strike="noStrike" kern="1200" baseline="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tx1"/>
    </cs:fontRef>
    <cs:spPr>
      <a:solidFill>
        <a:schemeClr val="phClr">
          <a:alpha val="88000"/>
        </a:schemeClr>
      </a:solidFill>
      <a:ln>
        <a:solidFill>
          <a:schemeClr val="phClr">
            <a:lumMod val="50000"/>
          </a:schemeClr>
        </a:solidFill>
      </a:ln>
    </cs:spPr>
  </cs:dataPoint>
  <cs:dataPoint3D>
    <cs:lnRef idx="0">
      <cs:styleClr val="auto"/>
    </cs:lnRef>
    <cs:fillRef idx="0">
      <cs:styleClr val="auto"/>
    </cs:fillRef>
    <cs:effectRef idx="0"/>
    <cs:fontRef idx="minor">
      <a:schemeClr val="tx1"/>
    </cs:fontRef>
    <cs:spPr>
      <a:solidFill>
        <a:schemeClr val="phClr">
          <a:alpha val="88000"/>
        </a:schemeClr>
      </a:solidFill>
      <a:ln>
        <a:solidFill>
          <a:schemeClr val="phClr">
            <a:lumMod val="50000"/>
          </a:schemeClr>
        </a:solidFill>
      </a:ln>
      <a:scene3d>
        <a:camera prst="orthographicFront"/>
        <a:lightRig rig="threePt" dir="t"/>
      </a:scene3d>
      <a:sp3d prstMaterial="flat"/>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dk1">
            <a:lumMod val="75000"/>
            <a:lumOff val="25000"/>
          </a:schemeClr>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dk1">
            <a:lumMod val="50000"/>
            <a:lumOff val="50000"/>
          </a:schemeClr>
        </a:solidFill>
      </a:ln>
    </cs:spPr>
    <cs:defRPr sz="900" kern="1200"/>
  </cs:dataTable>
  <cs:downBar>
    <cs:lnRef idx="0"/>
    <cs:fillRef idx="0"/>
    <cs:effectRef idx="0"/>
    <cs:fontRef idx="minor">
      <a:schemeClr val="lt1"/>
    </cs:fontRef>
    <cs:spPr>
      <a:solidFill>
        <a:schemeClr val="dk1">
          <a:lumMod val="50000"/>
          <a:lumOff val="50000"/>
        </a:schemeClr>
      </a:solidFill>
      <a:ln w="9525">
        <a:solidFill>
          <a:schemeClr val="dk1">
            <a:lumMod val="75000"/>
          </a:schemeClr>
        </a:solidFill>
        <a:round/>
      </a:ln>
    </cs:spPr>
  </cs:downBar>
  <cs:dropLine>
    <cs:lnRef idx="0"/>
    <cs:fillRef idx="0"/>
    <cs:effectRef idx="0"/>
    <cs:fontRef idx="minor">
      <a:schemeClr val="dk1"/>
    </cs:fontRef>
    <cs:spPr>
      <a:ln w="9525">
        <a:solidFill>
          <a:schemeClr val="lt1">
            <a:lumMod val="50000"/>
          </a:schemeClr>
        </a:solidFill>
        <a:round/>
      </a:ln>
    </cs:spPr>
  </cs:dropLine>
  <cs:errorBar>
    <cs:lnRef idx="0"/>
    <cs:fillRef idx="0"/>
    <cs:effectRef idx="0"/>
    <cs:fontRef idx="minor">
      <a:schemeClr val="dk1"/>
    </cs:fontRef>
    <cs:spPr>
      <a:ln w="9525">
        <a:solidFill>
          <a:schemeClr val="lt1">
            <a:lumMod val="50000"/>
          </a:schemeClr>
        </a:solidFill>
        <a:round/>
      </a:ln>
    </cs:spPr>
  </cs:errorBar>
  <cs:floor>
    <cs:lnRef idx="0"/>
    <cs:fillRef idx="0"/>
    <cs:effectRef idx="0"/>
    <cs:fontRef idx="minor">
      <a:schemeClr val="tx1"/>
    </cs:fontRef>
    <cs:spPr>
      <a:solidFill>
        <a:schemeClr val="bg2">
          <a:lumMod val="75000"/>
          <a:alpha val="27000"/>
        </a:schemeClr>
      </a:solidFill>
      <a:sp3d/>
    </cs:spPr>
  </cs:floor>
  <cs:gridlineMajor>
    <cs:lnRef idx="0"/>
    <cs:fillRef idx="0"/>
    <cs:effectRef idx="0"/>
    <cs:fontRef idx="minor">
      <a:schemeClr val="tx1"/>
    </cs:fontRef>
    <cs:spPr>
      <a:ln w="9525">
        <a:solidFill>
          <a:schemeClr val="lt1">
            <a:lumMod val="50000"/>
          </a:schemeClr>
        </a:solidFill>
      </a:ln>
    </cs:spPr>
  </cs:gridlineMajor>
  <cs:gridlineMinor>
    <cs:lnRef idx="0"/>
    <cs:fillRef idx="0"/>
    <cs:effectRef idx="0"/>
    <cs:fontRef idx="minor">
      <a:schemeClr val="tx1"/>
    </cs:fontRef>
    <cs:spPr>
      <a:ln w="9525">
        <a:solidFill>
          <a:schemeClr val="lt1">
            <a:lumMod val="40000"/>
          </a:schemeClr>
        </a:solidFill>
      </a:ln>
    </cs:spPr>
  </cs:gridlineMinor>
  <cs:hiLoLine>
    <cs:lnRef idx="0"/>
    <cs:fillRef idx="0"/>
    <cs:effectRef idx="0"/>
    <cs:fontRef idx="minor">
      <a:schemeClr val="dk1"/>
    </cs:fontRef>
    <cs:spPr>
      <a:ln w="9525">
        <a:solidFill>
          <a:schemeClr val="lt1">
            <a:lumMod val="50000"/>
          </a:schemeClr>
        </a:solidFill>
        <a:round/>
      </a:ln>
    </cs:spPr>
  </cs:hiLoLine>
  <cs:leaderLine>
    <cs:lnRef idx="0"/>
    <cs:fillRef idx="0"/>
    <cs:effectRef idx="0"/>
    <cs:fontRef idx="minor">
      <a:schemeClr val="dk1"/>
    </cs:fontRef>
    <cs:spPr>
      <a:ln w="9525">
        <a:solidFill>
          <a:schemeClr val="lt1">
            <a:lumMod val="50000"/>
          </a:schemeClr>
        </a:solidFill>
        <a:round/>
      </a:ln>
    </cs:spPr>
  </cs:leaderLine>
  <cs:legend>
    <cs:lnRef idx="0"/>
    <cs:fillRef idx="0"/>
    <cs:effectRef idx="0"/>
    <cs:fontRef idx="minor">
      <a:schemeClr val="lt1">
        <a:lumMod val="7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75000"/>
      </a:schemeClr>
    </cs:fontRef>
    <cs:defRPr sz="900" kern="1200"/>
  </cs:seriesAxis>
  <cs:seriesLine>
    <cs:lnRef idx="0"/>
    <cs:fillRef idx="0"/>
    <cs:effectRef idx="0"/>
    <cs:fontRef idx="minor">
      <a:schemeClr val="dk1"/>
    </cs:fontRef>
    <cs:spPr>
      <a:ln w="9525">
        <a:solidFill>
          <a:schemeClr val="lt1">
            <a:lumMod val="50000"/>
          </a:schemeClr>
        </a:solidFill>
        <a:round/>
      </a:ln>
    </cs:spPr>
  </cs:seriesLine>
  <cs:title>
    <cs:lnRef idx="0"/>
    <cs:fillRef idx="0"/>
    <cs:effectRef idx="0"/>
    <cs:fontRef idx="minor">
      <a:schemeClr val="lt1"/>
    </cs:fontRef>
    <cs:defRPr sz="1800" b="0" kern="1200" cap="all" baseline="0"/>
  </cs:title>
  <cs:trendline>
    <cs:lnRef idx="0">
      <cs:styleClr val="auto"/>
    </cs:lnRef>
    <cs:fillRef idx="0"/>
    <cs:effectRef idx="0"/>
    <cs:fontRef idx="minor">
      <a:schemeClr val="dk1"/>
    </cs:fontRef>
    <cs:spPr>
      <a:ln w="9525" cap="rnd">
        <a:solidFill>
          <a:schemeClr val="phClr">
            <a:alpha val="50000"/>
          </a:schemeClr>
        </a:solidFill>
      </a:ln>
    </cs:spPr>
  </cs:trendline>
  <cs:trendlineLabel>
    <cs:lnRef idx="0"/>
    <cs:fillRef idx="0"/>
    <cs:effectRef idx="0"/>
    <cs:fontRef idx="minor">
      <a:schemeClr val="lt1">
        <a:lumMod val="75000"/>
      </a:schemeClr>
    </cs:fontRef>
    <cs:defRPr sz="900" kern="1200"/>
  </cs:trendlineLabel>
  <cs:upBar>
    <cs:lnRef idx="0"/>
    <cs:fillRef idx="0"/>
    <cs:effectRef idx="0"/>
    <cs:fontRef idx="minor">
      <a:schemeClr val="dk1"/>
    </cs:fontRef>
    <cs:spPr>
      <a:solidFill>
        <a:schemeClr val="lt1">
          <a:lumMod val="85000"/>
        </a:schemeClr>
      </a:solidFill>
      <a:ln w="9525">
        <a:solidFill>
          <a:schemeClr val="dk1">
            <a:lumMod val="50000"/>
          </a:schemeClr>
        </a:solidFill>
        <a:round/>
      </a:ln>
    </cs:spPr>
  </cs:upBar>
  <cs:valueAxis>
    <cs:lnRef idx="0"/>
    <cs:fillRef idx="0"/>
    <cs:effectRef idx="0"/>
    <cs:fontRef idx="minor">
      <a:schemeClr val="lt1">
        <a:lumMod val="75000"/>
      </a:schemeClr>
    </cs:fontRef>
    <cs:defRPr sz="900" kern="1200"/>
  </cs:valueAxis>
  <cs:wall>
    <cs:lnRef idx="0"/>
    <cs:fillRef idx="0"/>
    <cs:effectRef idx="0"/>
    <cs:fontRef idx="minor">
      <a:schemeClr val="tx1"/>
    </cs:fontRef>
    <cs:spPr>
      <a:sp3d/>
    </cs:spPr>
  </cs:wall>
</cs:chartStyle>
</file>

<file path=ppt/charts/style3.xml><?xml version="1.0" encoding="utf-8"?>
<cs:chartStyle xmlns:cs="http://schemas.microsoft.com/office/drawing/2012/chartStyle" xmlns:a="http://schemas.openxmlformats.org/drawingml/2006/main" id="328">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gradFill>
        <a:gsLst>
          <a:gs pos="100000">
            <a:schemeClr val="dk1">
              <a:lumMod val="95000"/>
              <a:lumOff val="5000"/>
            </a:schemeClr>
          </a:gs>
          <a:gs pos="0">
            <a:schemeClr val="dk1">
              <a:lumMod val="75000"/>
              <a:lumOff val="25000"/>
            </a:schemeClr>
          </a:gs>
        </a:gsLst>
        <a:path path="circle">
          <a:fillToRect l="50000" t="50000" r="50000" b="50000"/>
        </a:path>
      </a:gradFill>
      <a:ln w="9525">
        <a:solidFill>
          <a:schemeClr val="dk1">
            <a:lumMod val="75000"/>
            <a:lumOff val="25000"/>
          </a:schemeClr>
        </a:solidFill>
      </a:ln>
    </cs:spPr>
  </cs:downBar>
  <cs:dropLine>
    <cs:lnRef idx="0"/>
    <cs:fillRef idx="0"/>
    <cs:effectRef idx="0"/>
    <cs:fontRef idx="minor">
      <a:schemeClr val="tx1"/>
    </cs:fontRef>
    <cs:spPr>
      <a:ln w="9525" cap="flat" cmpd="sng" algn="ctr">
        <a:solidFill>
          <a:schemeClr val="lt1"/>
        </a:solidFill>
        <a:round/>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cap="flat" cmpd="sng" algn="ctr">
        <a:solidFill>
          <a:schemeClr val="lt1"/>
        </a:solidFill>
        <a:round/>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gradFill>
        <a:gsLst>
          <a:gs pos="100000">
            <a:schemeClr val="lt1">
              <a:lumMod val="85000"/>
            </a:schemeClr>
          </a:gs>
          <a:gs pos="0">
            <a:schemeClr val="lt1"/>
          </a:gs>
        </a:gsLst>
        <a:path path="circle">
          <a:fillToRect l="50000" t="50000" r="50000" b="50000"/>
        </a:path>
      </a:gradFill>
      <a:ln w="9525" cap="flat" cmpd="sng" algn="ctr">
        <a:solidFill>
          <a:schemeClr val="lt1"/>
        </a:solidFill>
        <a:round/>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4.xml><?xml version="1.0" encoding="utf-8"?>
<cs:chartStyle xmlns:cs="http://schemas.microsoft.com/office/drawing/2012/chartStyle" xmlns:a="http://schemas.openxmlformats.org/drawingml/2006/main" id="291">
  <cs:axisTitle>
    <cs:lnRef idx="0"/>
    <cs:fillRef idx="0"/>
    <cs:effectRef idx="0"/>
    <cs:fontRef idx="minor">
      <a:schemeClr val="lt1">
        <a:lumMod val="75000"/>
      </a:schemeClr>
    </cs:fontRef>
    <cs:defRPr sz="900" kern="1200"/>
  </cs:axisTitle>
  <cs:categoryAxis>
    <cs:lnRef idx="0"/>
    <cs:fillRef idx="0"/>
    <cs:effectRef idx="0"/>
    <cs:fontRef idx="minor">
      <a:schemeClr val="lt1">
        <a:lumMod val="75000"/>
      </a:schemeClr>
    </cs:fontRef>
    <cs:defRPr sz="900" kern="1200"/>
  </cs:categoryAxis>
  <cs:chartArea>
    <cs:lnRef idx="0"/>
    <cs:fillRef idx="0"/>
    <cs:effectRef idx="0"/>
    <cs:fontRef idx="minor">
      <a:schemeClr val="lt1"/>
    </cs:fontRef>
    <cs:spPr>
      <a:solidFill>
        <a:schemeClr val="dk1">
          <a:lumMod val="75000"/>
          <a:lumOff val="25000"/>
        </a:schemeClr>
      </a:solidFill>
      <a:ln w="6350" cap="flat" cmpd="sng" algn="ctr">
        <a:solidFill>
          <a:schemeClr val="dk1">
            <a:tint val="75000"/>
          </a:schemeClr>
        </a:solidFill>
        <a:round/>
      </a:ln>
    </cs:spPr>
    <cs:defRPr sz="1000" kern="1200"/>
  </cs:chartArea>
  <cs:dataLabel>
    <cs:lnRef idx="0"/>
    <cs:fillRef idx="0">
      <cs:styleClr val="auto"/>
    </cs:fillRef>
    <cs:effectRef idx="0"/>
    <cs:fontRef idx="minor">
      <a:schemeClr val="lt1"/>
    </cs:fontRef>
    <cs:spPr>
      <a:solidFill>
        <a:schemeClr val="phClr">
          <a:alpha val="30000"/>
        </a:schemeClr>
      </a:solidFill>
      <a:ln>
        <a:solidFill>
          <a:schemeClr val="lt1">
            <a:alpha val="50000"/>
          </a:schemeClr>
        </a:solidFill>
        <a:round/>
      </a:ln>
      <a:effectLst>
        <a:outerShdw blurRad="63500" dist="88900" dir="2700000" algn="tl" rotWithShape="0">
          <a:prstClr val="black">
            <a:alpha val="40000"/>
          </a:prstClr>
        </a:outerShdw>
      </a:effectLst>
    </cs:spPr>
    <cs:defRPr sz="900" b="1" i="0" u="none" strike="noStrike" kern="1200" baseline="0"/>
  </cs:dataLabel>
  <cs:dataLabelCallout>
    <cs:lnRef idx="0"/>
    <cs:fillRef idx="0">
      <cs:styleClr val="auto"/>
    </cs:fillRef>
    <cs:effectRef idx="0"/>
    <cs:fontRef idx="minor">
      <a:schemeClr val="lt1"/>
    </cs:fontRef>
    <cs:spPr>
      <a:solidFill>
        <a:schemeClr val="phClr">
          <a:alpha val="30000"/>
        </a:schemeClr>
      </a:solidFill>
      <a:ln>
        <a:solidFill>
          <a:schemeClr val="lt1">
            <a:alpha val="50000"/>
          </a:schemeClr>
        </a:solidFill>
        <a:round/>
      </a:ln>
      <a:effectLst>
        <a:outerShdw blurRad="63500" dist="88900" dir="2700000" algn="tl" rotWithShape="0">
          <a:prstClr val="black">
            <a:alpha val="40000"/>
          </a:prstClr>
        </a:outerShdw>
      </a:effectLst>
    </cs:spPr>
    <cs:defRPr sz="900" b="1" i="0" u="none" strike="noStrike" kern="1200" baseline="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tx1"/>
    </cs:fontRef>
    <cs:spPr>
      <a:solidFill>
        <a:schemeClr val="phClr">
          <a:alpha val="88000"/>
        </a:schemeClr>
      </a:solidFill>
      <a:ln>
        <a:solidFill>
          <a:schemeClr val="phClr">
            <a:lumMod val="50000"/>
          </a:schemeClr>
        </a:solidFill>
      </a:ln>
    </cs:spPr>
  </cs:dataPoint>
  <cs:dataPoint3D>
    <cs:lnRef idx="0">
      <cs:styleClr val="auto"/>
    </cs:lnRef>
    <cs:fillRef idx="0">
      <cs:styleClr val="auto"/>
    </cs:fillRef>
    <cs:effectRef idx="0"/>
    <cs:fontRef idx="minor">
      <a:schemeClr val="tx1"/>
    </cs:fontRef>
    <cs:spPr>
      <a:solidFill>
        <a:schemeClr val="phClr">
          <a:alpha val="88000"/>
        </a:schemeClr>
      </a:solidFill>
      <a:ln>
        <a:solidFill>
          <a:schemeClr val="phClr">
            <a:lumMod val="50000"/>
          </a:schemeClr>
        </a:solidFill>
      </a:ln>
      <a:scene3d>
        <a:camera prst="orthographicFront"/>
        <a:lightRig rig="threePt" dir="t"/>
      </a:scene3d>
      <a:sp3d prstMaterial="flat"/>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dk1">
            <a:lumMod val="75000"/>
            <a:lumOff val="25000"/>
          </a:schemeClr>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dk1">
            <a:lumMod val="50000"/>
            <a:lumOff val="50000"/>
          </a:schemeClr>
        </a:solidFill>
      </a:ln>
    </cs:spPr>
    <cs:defRPr sz="900" kern="1200"/>
  </cs:dataTable>
  <cs:downBar>
    <cs:lnRef idx="0"/>
    <cs:fillRef idx="0"/>
    <cs:effectRef idx="0"/>
    <cs:fontRef idx="minor">
      <a:schemeClr val="lt1"/>
    </cs:fontRef>
    <cs:spPr>
      <a:solidFill>
        <a:schemeClr val="dk1">
          <a:lumMod val="50000"/>
          <a:lumOff val="50000"/>
        </a:schemeClr>
      </a:solidFill>
      <a:ln w="9525">
        <a:solidFill>
          <a:schemeClr val="dk1">
            <a:lumMod val="75000"/>
          </a:schemeClr>
        </a:solidFill>
        <a:round/>
      </a:ln>
    </cs:spPr>
  </cs:downBar>
  <cs:dropLine>
    <cs:lnRef idx="0"/>
    <cs:fillRef idx="0"/>
    <cs:effectRef idx="0"/>
    <cs:fontRef idx="minor">
      <a:schemeClr val="dk1"/>
    </cs:fontRef>
    <cs:spPr>
      <a:ln w="9525">
        <a:solidFill>
          <a:schemeClr val="lt1">
            <a:lumMod val="50000"/>
          </a:schemeClr>
        </a:solidFill>
        <a:round/>
      </a:ln>
    </cs:spPr>
  </cs:dropLine>
  <cs:errorBar>
    <cs:lnRef idx="0"/>
    <cs:fillRef idx="0"/>
    <cs:effectRef idx="0"/>
    <cs:fontRef idx="minor">
      <a:schemeClr val="dk1"/>
    </cs:fontRef>
    <cs:spPr>
      <a:ln w="9525">
        <a:solidFill>
          <a:schemeClr val="lt1">
            <a:lumMod val="50000"/>
          </a:schemeClr>
        </a:solidFill>
        <a:round/>
      </a:ln>
    </cs:spPr>
  </cs:errorBar>
  <cs:floor>
    <cs:lnRef idx="0"/>
    <cs:fillRef idx="0"/>
    <cs:effectRef idx="0"/>
    <cs:fontRef idx="minor">
      <a:schemeClr val="tx1"/>
    </cs:fontRef>
    <cs:spPr>
      <a:solidFill>
        <a:schemeClr val="bg2">
          <a:lumMod val="75000"/>
          <a:alpha val="27000"/>
        </a:schemeClr>
      </a:solidFill>
      <a:sp3d/>
    </cs:spPr>
  </cs:floor>
  <cs:gridlineMajor>
    <cs:lnRef idx="0"/>
    <cs:fillRef idx="0"/>
    <cs:effectRef idx="0"/>
    <cs:fontRef idx="minor">
      <a:schemeClr val="tx1"/>
    </cs:fontRef>
    <cs:spPr>
      <a:ln w="9525">
        <a:solidFill>
          <a:schemeClr val="lt1">
            <a:lumMod val="50000"/>
          </a:schemeClr>
        </a:solidFill>
      </a:ln>
    </cs:spPr>
  </cs:gridlineMajor>
  <cs:gridlineMinor>
    <cs:lnRef idx="0"/>
    <cs:fillRef idx="0"/>
    <cs:effectRef idx="0"/>
    <cs:fontRef idx="minor">
      <a:schemeClr val="tx1"/>
    </cs:fontRef>
    <cs:spPr>
      <a:ln w="9525">
        <a:solidFill>
          <a:schemeClr val="lt1">
            <a:lumMod val="40000"/>
          </a:schemeClr>
        </a:solidFill>
      </a:ln>
    </cs:spPr>
  </cs:gridlineMinor>
  <cs:hiLoLine>
    <cs:lnRef idx="0"/>
    <cs:fillRef idx="0"/>
    <cs:effectRef idx="0"/>
    <cs:fontRef idx="minor">
      <a:schemeClr val="dk1"/>
    </cs:fontRef>
    <cs:spPr>
      <a:ln w="9525">
        <a:solidFill>
          <a:schemeClr val="lt1">
            <a:lumMod val="50000"/>
          </a:schemeClr>
        </a:solidFill>
        <a:round/>
      </a:ln>
    </cs:spPr>
  </cs:hiLoLine>
  <cs:leaderLine>
    <cs:lnRef idx="0"/>
    <cs:fillRef idx="0"/>
    <cs:effectRef idx="0"/>
    <cs:fontRef idx="minor">
      <a:schemeClr val="dk1"/>
    </cs:fontRef>
    <cs:spPr>
      <a:ln w="9525">
        <a:solidFill>
          <a:schemeClr val="lt1">
            <a:lumMod val="50000"/>
          </a:schemeClr>
        </a:solidFill>
        <a:round/>
      </a:ln>
    </cs:spPr>
  </cs:leaderLine>
  <cs:legend>
    <cs:lnRef idx="0"/>
    <cs:fillRef idx="0"/>
    <cs:effectRef idx="0"/>
    <cs:fontRef idx="minor">
      <a:schemeClr val="lt1">
        <a:lumMod val="7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75000"/>
      </a:schemeClr>
    </cs:fontRef>
    <cs:defRPr sz="900" kern="1200"/>
  </cs:seriesAxis>
  <cs:seriesLine>
    <cs:lnRef idx="0"/>
    <cs:fillRef idx="0"/>
    <cs:effectRef idx="0"/>
    <cs:fontRef idx="minor">
      <a:schemeClr val="dk1"/>
    </cs:fontRef>
    <cs:spPr>
      <a:ln w="9525">
        <a:solidFill>
          <a:schemeClr val="lt1">
            <a:lumMod val="50000"/>
          </a:schemeClr>
        </a:solidFill>
        <a:round/>
      </a:ln>
    </cs:spPr>
  </cs:seriesLine>
  <cs:title>
    <cs:lnRef idx="0"/>
    <cs:fillRef idx="0"/>
    <cs:effectRef idx="0"/>
    <cs:fontRef idx="minor">
      <a:schemeClr val="lt1"/>
    </cs:fontRef>
    <cs:defRPr sz="1800" b="0" kern="1200" cap="all" baseline="0"/>
  </cs:title>
  <cs:trendline>
    <cs:lnRef idx="0">
      <cs:styleClr val="auto"/>
    </cs:lnRef>
    <cs:fillRef idx="0"/>
    <cs:effectRef idx="0"/>
    <cs:fontRef idx="minor">
      <a:schemeClr val="dk1"/>
    </cs:fontRef>
    <cs:spPr>
      <a:ln w="9525" cap="rnd">
        <a:solidFill>
          <a:schemeClr val="phClr">
            <a:alpha val="50000"/>
          </a:schemeClr>
        </a:solidFill>
      </a:ln>
    </cs:spPr>
  </cs:trendline>
  <cs:trendlineLabel>
    <cs:lnRef idx="0"/>
    <cs:fillRef idx="0"/>
    <cs:effectRef idx="0"/>
    <cs:fontRef idx="minor">
      <a:schemeClr val="lt1">
        <a:lumMod val="75000"/>
      </a:schemeClr>
    </cs:fontRef>
    <cs:defRPr sz="900" kern="1200"/>
  </cs:trendlineLabel>
  <cs:upBar>
    <cs:lnRef idx="0"/>
    <cs:fillRef idx="0"/>
    <cs:effectRef idx="0"/>
    <cs:fontRef idx="minor">
      <a:schemeClr val="dk1"/>
    </cs:fontRef>
    <cs:spPr>
      <a:solidFill>
        <a:schemeClr val="lt1">
          <a:lumMod val="85000"/>
        </a:schemeClr>
      </a:solidFill>
      <a:ln w="9525">
        <a:solidFill>
          <a:schemeClr val="dk1">
            <a:lumMod val="50000"/>
          </a:schemeClr>
        </a:solidFill>
        <a:round/>
      </a:ln>
    </cs:spPr>
  </cs:upBar>
  <cs:valueAxis>
    <cs:lnRef idx="0"/>
    <cs:fillRef idx="0"/>
    <cs:effectRef idx="0"/>
    <cs:fontRef idx="minor">
      <a:schemeClr val="lt1">
        <a:lumMod val="75000"/>
      </a:schemeClr>
    </cs:fontRef>
    <cs:defRPr sz="900" kern="1200"/>
  </cs:valueAxis>
  <cs:wall>
    <cs:lnRef idx="0"/>
    <cs:fillRef idx="0"/>
    <cs:effectRef idx="0"/>
    <cs:fontRef idx="minor">
      <a:schemeClr val="tx1"/>
    </cs:fontRef>
    <cs:spPr>
      <a:sp3d/>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4">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a:effectLst/>
    </cs:defRPr>
  </cs:categoryAxis>
  <cs:chartArea>
    <cs:lnRef idx="0"/>
    <cs:fillRef idx="0"/>
    <cs:effectRef idx="0"/>
    <cs:fontRef idx="minor">
      <a:schemeClr val="dk1"/>
    </cs:fontRef>
    <cs: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cs:spPr>
    <cs:defRPr sz="1000" kern="1200"/>
  </cs:chartArea>
  <cs:dataLabel>
    <cs:lnRef idx="0"/>
    <cs:fillRef idx="0"/>
    <cs:effectRef idx="0"/>
    <cs:fontRef idx="minor">
      <a:schemeClr val="lt1"/>
    </cs:fontRef>
    <cs:spPr/>
    <cs:defRPr sz="10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000"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
  <cs:dataPoint3D>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3D>
  <cs:dataPointLine>
    <cs:lnRef idx="0">
      <cs:styleClr val="auto"/>
    </cs:lnRef>
    <cs:fillRef idx="0"/>
    <cs:effectRef idx="0"/>
    <cs:fontRef idx="minor">
      <a:schemeClr val="dk1"/>
    </cs:fontRef>
    <cs:spPr>
      <a:ln w="28575" cap="rnd">
        <a:gradFill>
          <a:gsLst>
            <a:gs pos="0">
              <a:schemeClr val="phClr"/>
            </a:gs>
            <a:gs pos="100000">
              <a:schemeClr val="phClr">
                <a:lumMod val="84000"/>
              </a:schemeClr>
            </a:gs>
          </a:gsLst>
          <a:lin ang="5400000" scaled="1"/>
        </a:gradFill>
        <a:round/>
      </a:ln>
    </cs:spPr>
  </cs:dataPointLine>
  <cs:dataPointMarker>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35000"/>
          <a:lumOff val="6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50000"/>
            <a:lumOff val="50000"/>
          </a:schemeClr>
        </a:solidFill>
        <a:round/>
      </a:ln>
    </cs:spPr>
  </cs:dropLine>
  <cs:errorBar>
    <cs:lnRef idx="0"/>
    <cs:fillRef idx="0"/>
    <cs:effectRef idx="0"/>
    <cs:fontRef idx="minor">
      <a:schemeClr val="dk1"/>
    </cs:fontRef>
    <cs:spPr>
      <a:ln w="9525">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50000"/>
            <a:lumOff val="50000"/>
          </a:schemeClr>
        </a:solidFill>
        <a:round/>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65000"/>
        <a:lumOff val="35000"/>
      </a:schemeClr>
    </cs:fontRef>
    <cs:defRPr kern="1200">
      <a:effectLst/>
    </cs:defRPr>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lumMod val="95000"/>
        </a:schemeClr>
      </a:solidFill>
      <a:ln w="9525">
        <a:solidFill>
          <a:schemeClr val="dk1">
            <a:lumMod val="15000"/>
            <a:lumOff val="85000"/>
          </a:schemeClr>
        </a:solidFill>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image" Target="../media/image5.png"/><Relationship Id="rId6" Type="http://schemas.openxmlformats.org/officeDocument/2006/relationships/image" Target="../media/image10.png"/><Relationship Id="rId5" Type="http://schemas.openxmlformats.org/officeDocument/2006/relationships/image" Target="../media/image9.jpg"/><Relationship Id="rId10" Type="http://schemas.openxmlformats.org/officeDocument/2006/relationships/image" Target="../media/image14.png"/><Relationship Id="rId4" Type="http://schemas.openxmlformats.org/officeDocument/2006/relationships/image" Target="../media/image8.jpeg"/><Relationship Id="rId9" Type="http://schemas.openxmlformats.org/officeDocument/2006/relationships/image" Target="../media/image13.jpeg"/></Relationships>
</file>

<file path=ppt/diagrams/_rels/drawing1.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image" Target="../media/image5.png"/><Relationship Id="rId6" Type="http://schemas.openxmlformats.org/officeDocument/2006/relationships/image" Target="../media/image10.png"/><Relationship Id="rId5" Type="http://schemas.openxmlformats.org/officeDocument/2006/relationships/image" Target="../media/image9.jpg"/><Relationship Id="rId10" Type="http://schemas.openxmlformats.org/officeDocument/2006/relationships/image" Target="../media/image14.png"/><Relationship Id="rId4" Type="http://schemas.openxmlformats.org/officeDocument/2006/relationships/image" Target="../media/image8.jpeg"/><Relationship Id="rId9" Type="http://schemas.openxmlformats.org/officeDocument/2006/relationships/image" Target="../media/image13.jpe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DDA828-1FAA-4A98-907F-1E3646C03677}" type="doc">
      <dgm:prSet loTypeId="urn:microsoft.com/office/officeart/2009/layout/CirclePictureHierarchy" loCatId="hierarchy" qsTypeId="urn:microsoft.com/office/officeart/2005/8/quickstyle/simple2" qsCatId="simple" csTypeId="urn:microsoft.com/office/officeart/2005/8/colors/accent0_3" csCatId="mainScheme" phldr="1"/>
      <dgm:spPr/>
      <dgm:t>
        <a:bodyPr/>
        <a:lstStyle/>
        <a:p>
          <a:endParaRPr lang="tr-TR"/>
        </a:p>
      </dgm:t>
    </dgm:pt>
    <dgm:pt modelId="{D8453CF3-0498-4B4B-85DA-AD8C37E465B1}">
      <dgm:prSet phldrT="[Metin]" custT="1"/>
      <dgm:spPr>
        <a:xfrm>
          <a:off x="5288699" y="820950"/>
          <a:ext cx="1078259" cy="718839"/>
        </a:xfrm>
        <a:prstGeom prst="rect">
          <a:avLst/>
        </a:prstGeom>
        <a:noFill/>
        <a:ln>
          <a:noFill/>
        </a:ln>
        <a:effectLst/>
      </dgm:spPr>
      <dgm:t>
        <a:bodyPr/>
        <a:lstStyle/>
        <a:p>
          <a:r>
            <a:rPr lang="tr-TR" sz="1050" b="0" dirty="0">
              <a:solidFill>
                <a:sysClr val="windowText" lastClr="000000">
                  <a:hueOff val="0"/>
                  <a:satOff val="0"/>
                  <a:lumOff val="0"/>
                  <a:alphaOff val="0"/>
                </a:sysClr>
              </a:solidFill>
              <a:latin typeface="Arial" pitchFamily="34" charset="0"/>
              <a:ea typeface="+mn-ea"/>
              <a:cs typeface="Arial" pitchFamily="34" charset="0"/>
            </a:rPr>
            <a:t>Dekan</a:t>
          </a:r>
        </a:p>
      </dgm:t>
    </dgm:pt>
    <dgm:pt modelId="{759189A1-7FF1-4363-AB32-102F9F594463}" type="parTrans" cxnId="{C5436E6E-E4D6-46DA-B094-4249C65389DB}">
      <dgm:prSet/>
      <dgm:spPr/>
      <dgm:t>
        <a:bodyPr/>
        <a:lstStyle/>
        <a:p>
          <a:endParaRPr lang="tr-TR" sz="1050" b="0">
            <a:solidFill>
              <a:schemeClr val="bg1"/>
            </a:solidFill>
            <a:latin typeface="Arial" pitchFamily="34" charset="0"/>
            <a:cs typeface="Arial" pitchFamily="34" charset="0"/>
          </a:endParaRPr>
        </a:p>
      </dgm:t>
    </dgm:pt>
    <dgm:pt modelId="{6007FA0D-F570-46CB-8091-357D2EA2E5E2}" type="sibTrans" cxnId="{C5436E6E-E4D6-46DA-B094-4249C65389DB}">
      <dgm:prSet/>
      <dgm:spPr/>
      <dgm:t>
        <a:bodyPr/>
        <a:lstStyle/>
        <a:p>
          <a:endParaRPr lang="tr-TR"/>
        </a:p>
      </dgm:t>
    </dgm:pt>
    <dgm:pt modelId="{39F775F9-1902-4A6C-96E9-8FD2CD83C332}">
      <dgm:prSet custT="1"/>
      <dgm:spPr>
        <a:xfrm>
          <a:off x="7466534" y="736975"/>
          <a:ext cx="1558549" cy="718839"/>
        </a:xfrm>
        <a:prstGeom prst="rect">
          <a:avLst/>
        </a:prstGeom>
        <a:noFill/>
        <a:ln>
          <a:noFill/>
        </a:ln>
        <a:effectLst/>
      </dgm:spPr>
      <dgm:t>
        <a:bodyPr/>
        <a:lstStyle/>
        <a:p>
          <a:r>
            <a:rPr lang="tr-TR" sz="1050" b="0" dirty="0">
              <a:solidFill>
                <a:sysClr val="windowText" lastClr="000000">
                  <a:hueOff val="0"/>
                  <a:satOff val="0"/>
                  <a:lumOff val="0"/>
                  <a:alphaOff val="0"/>
                </a:sysClr>
              </a:solidFill>
              <a:latin typeface="Arial" pitchFamily="34" charset="0"/>
              <a:ea typeface="+mn-ea"/>
              <a:cs typeface="Arial" pitchFamily="34" charset="0"/>
            </a:rPr>
            <a:t>Fakülte Kurulu</a:t>
          </a:r>
        </a:p>
      </dgm:t>
    </dgm:pt>
    <dgm:pt modelId="{590CF25F-9E6C-4EB3-93E6-65D152E2066D}" type="parTrans" cxnId="{3A000813-545E-478D-AD97-B5789CB53B63}">
      <dgm:prSet/>
      <dgm:spPr/>
      <dgm:t>
        <a:bodyPr/>
        <a:lstStyle/>
        <a:p>
          <a:endParaRPr lang="tr-TR" sz="1050" b="0">
            <a:solidFill>
              <a:schemeClr val="bg1"/>
            </a:solidFill>
            <a:latin typeface="Arial" pitchFamily="34" charset="0"/>
            <a:cs typeface="Arial" pitchFamily="34" charset="0"/>
          </a:endParaRPr>
        </a:p>
      </dgm:t>
    </dgm:pt>
    <dgm:pt modelId="{95CA38C9-EFAD-4695-A4DD-2EA56B8832A3}" type="sibTrans" cxnId="{3A000813-545E-478D-AD97-B5789CB53B63}">
      <dgm:prSet/>
      <dgm:spPr/>
      <dgm:t>
        <a:bodyPr/>
        <a:lstStyle/>
        <a:p>
          <a:endParaRPr lang="tr-TR" sz="1050" b="0">
            <a:solidFill>
              <a:schemeClr val="bg1"/>
            </a:solidFill>
            <a:latin typeface="Arial" pitchFamily="34" charset="0"/>
            <a:cs typeface="Arial" pitchFamily="34" charset="0"/>
          </a:endParaRPr>
        </a:p>
      </dgm:t>
    </dgm:pt>
    <dgm:pt modelId="{C6770891-3C1B-4021-BE07-9F00202556E7}">
      <dgm:prSet custT="1"/>
      <dgm:spPr>
        <a:xfrm>
          <a:off x="1239984" y="764208"/>
          <a:ext cx="1361151" cy="718839"/>
        </a:xfrm>
        <a:prstGeom prst="rect">
          <a:avLst/>
        </a:prstGeom>
        <a:noFill/>
        <a:ln>
          <a:noFill/>
        </a:ln>
        <a:effectLst/>
      </dgm:spPr>
      <dgm:t>
        <a:bodyPr/>
        <a:lstStyle/>
        <a:p>
          <a:r>
            <a:rPr lang="tr-TR" sz="1050" b="0" dirty="0">
              <a:solidFill>
                <a:sysClr val="windowText" lastClr="000000">
                  <a:hueOff val="0"/>
                  <a:satOff val="0"/>
                  <a:lumOff val="0"/>
                  <a:alphaOff val="0"/>
                </a:sysClr>
              </a:solidFill>
              <a:latin typeface="Arial" pitchFamily="34" charset="0"/>
              <a:ea typeface="+mn-ea"/>
              <a:cs typeface="Arial" pitchFamily="34" charset="0"/>
            </a:rPr>
            <a:t> Yönetim Kurulu</a:t>
          </a:r>
        </a:p>
      </dgm:t>
    </dgm:pt>
    <dgm:pt modelId="{81E1E642-BDDD-4476-8314-469088812A43}" type="parTrans" cxnId="{F3C888B6-3D73-4BAA-A67C-0D61A65470E6}">
      <dgm:prSet/>
      <dgm:spPr/>
      <dgm:t>
        <a:bodyPr/>
        <a:lstStyle/>
        <a:p>
          <a:endParaRPr lang="tr-TR" sz="1050" b="0">
            <a:solidFill>
              <a:schemeClr val="bg1"/>
            </a:solidFill>
            <a:latin typeface="Arial" pitchFamily="34" charset="0"/>
            <a:cs typeface="Arial" pitchFamily="34" charset="0"/>
          </a:endParaRPr>
        </a:p>
      </dgm:t>
    </dgm:pt>
    <dgm:pt modelId="{6F7C1A22-47B9-4539-9222-63042D228F0E}" type="sibTrans" cxnId="{F3C888B6-3D73-4BAA-A67C-0D61A65470E6}">
      <dgm:prSet/>
      <dgm:spPr/>
      <dgm:t>
        <a:bodyPr/>
        <a:lstStyle/>
        <a:p>
          <a:endParaRPr lang="tr-TR" sz="1050" b="0">
            <a:solidFill>
              <a:schemeClr val="bg1"/>
            </a:solidFill>
            <a:latin typeface="Arial" pitchFamily="34" charset="0"/>
            <a:cs typeface="Arial" pitchFamily="34" charset="0"/>
          </a:endParaRPr>
        </a:p>
      </dgm:t>
    </dgm:pt>
    <dgm:pt modelId="{92E38AA4-8D8A-45A1-ABAF-7D7FC3B157A8}" type="asst">
      <dgm:prSet custT="1"/>
      <dgm:spPr>
        <a:xfrm>
          <a:off x="3124461" y="1748796"/>
          <a:ext cx="1078259" cy="718839"/>
        </a:xfrm>
        <a:prstGeom prst="rect">
          <a:avLst/>
        </a:prstGeom>
        <a:noFill/>
        <a:ln>
          <a:noFill/>
        </a:ln>
        <a:effectLst/>
      </dgm:spPr>
      <dgm:t>
        <a:bodyPr/>
        <a:lstStyle/>
        <a:p>
          <a:r>
            <a:rPr lang="tr-TR" sz="1050" b="0" dirty="0">
              <a:solidFill>
                <a:sysClr val="windowText" lastClr="000000">
                  <a:hueOff val="0"/>
                  <a:satOff val="0"/>
                  <a:lumOff val="0"/>
                  <a:alphaOff val="0"/>
                </a:sysClr>
              </a:solidFill>
              <a:latin typeface="Arial" pitchFamily="34" charset="0"/>
              <a:ea typeface="+mn-ea"/>
              <a:cs typeface="Arial" pitchFamily="34" charset="0"/>
            </a:rPr>
            <a:t>Dekan Yardımcısı</a:t>
          </a:r>
        </a:p>
      </dgm:t>
    </dgm:pt>
    <dgm:pt modelId="{EA4C586A-5C58-4074-89E3-D54881435FC9}" type="parTrans" cxnId="{190568D7-9BA2-4732-8D4C-EA80ACA89EDC}">
      <dgm:prSet/>
      <dgm:spPr>
        <a:xfrm>
          <a:off x="2571030" y="1328509"/>
          <a:ext cx="2086639" cy="205228"/>
        </a:xfrm>
        <a:custGeom>
          <a:avLst/>
          <a:gdLst/>
          <a:ahLst/>
          <a:cxnLst/>
          <a:rect l="0" t="0" r="0" b="0"/>
          <a:pathLst>
            <a:path>
              <a:moveTo>
                <a:pt x="2086639" y="0"/>
              </a:moveTo>
              <a:lnTo>
                <a:pt x="2086639" y="92910"/>
              </a:lnTo>
              <a:lnTo>
                <a:pt x="0" y="92910"/>
              </a:lnTo>
              <a:lnTo>
                <a:pt x="0" y="20522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AC5383E9-4103-4413-9091-EC9C564FA839}" type="sibTrans" cxnId="{190568D7-9BA2-4732-8D4C-EA80ACA89EDC}">
      <dgm:prSet/>
      <dgm:spPr/>
      <dgm:t>
        <a:bodyPr/>
        <a:lstStyle/>
        <a:p>
          <a:endParaRPr lang="tr-TR" sz="1050" b="0">
            <a:solidFill>
              <a:schemeClr val="bg1"/>
            </a:solidFill>
            <a:latin typeface="Arial" pitchFamily="34" charset="0"/>
            <a:cs typeface="Arial" pitchFamily="34" charset="0"/>
          </a:endParaRPr>
        </a:p>
      </dgm:t>
    </dgm:pt>
    <dgm:pt modelId="{A492A6DE-42C2-4707-945B-250CD4B9E90C}" type="asst">
      <dgm:prSet custT="1"/>
      <dgm:spPr>
        <a:xfrm>
          <a:off x="953514" y="1769650"/>
          <a:ext cx="1078259" cy="718839"/>
        </a:xfrm>
        <a:prstGeom prst="rect">
          <a:avLst/>
        </a:prstGeom>
        <a:noFill/>
        <a:ln>
          <a:noFill/>
        </a:ln>
        <a:effectLst/>
      </dgm:spPr>
      <dgm:t>
        <a:bodyPr/>
        <a:lstStyle/>
        <a:p>
          <a:r>
            <a:rPr lang="tr-TR" sz="1050" b="0" dirty="0">
              <a:solidFill>
                <a:sysClr val="windowText" lastClr="000000">
                  <a:hueOff val="0"/>
                  <a:satOff val="0"/>
                  <a:lumOff val="0"/>
                  <a:alphaOff val="0"/>
                </a:sysClr>
              </a:solidFill>
              <a:latin typeface="Arial" pitchFamily="34" charset="0"/>
              <a:ea typeface="+mn-ea"/>
              <a:cs typeface="Arial" pitchFamily="34" charset="0"/>
            </a:rPr>
            <a:t>Dekan  Yardımcısı</a:t>
          </a:r>
        </a:p>
      </dgm:t>
    </dgm:pt>
    <dgm:pt modelId="{8773283F-B0E9-4A32-BD69-6E2C59D9B078}" type="sibTrans" cxnId="{DE1FFB3D-CB21-4646-B32E-365AA5D4FE54}">
      <dgm:prSet/>
      <dgm:spPr/>
      <dgm:t>
        <a:bodyPr/>
        <a:lstStyle/>
        <a:p>
          <a:endParaRPr lang="tr-TR" sz="1050" b="0">
            <a:solidFill>
              <a:schemeClr val="bg1"/>
            </a:solidFill>
            <a:latin typeface="Arial" pitchFamily="34" charset="0"/>
            <a:cs typeface="Arial" pitchFamily="34" charset="0"/>
          </a:endParaRPr>
        </a:p>
      </dgm:t>
    </dgm:pt>
    <dgm:pt modelId="{69E83302-7596-4831-8A4F-0D242053A99C}" type="parTrans" cxnId="{DE1FFB3D-CB21-4646-B32E-365AA5D4FE54}">
      <dgm:prSet/>
      <dgm:spPr>
        <a:xfrm>
          <a:off x="458287" y="1328509"/>
          <a:ext cx="4199381" cy="205228"/>
        </a:xfrm>
        <a:custGeom>
          <a:avLst/>
          <a:gdLst/>
          <a:ahLst/>
          <a:cxnLst/>
          <a:rect l="0" t="0" r="0" b="0"/>
          <a:pathLst>
            <a:path>
              <a:moveTo>
                <a:pt x="4199381" y="0"/>
              </a:moveTo>
              <a:lnTo>
                <a:pt x="4199381" y="92910"/>
              </a:lnTo>
              <a:lnTo>
                <a:pt x="0" y="92910"/>
              </a:lnTo>
              <a:lnTo>
                <a:pt x="0" y="20522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4400" b="0">
            <a:solidFill>
              <a:schemeClr val="bg1"/>
            </a:solidFill>
            <a:latin typeface="Arial" pitchFamily="34" charset="0"/>
            <a:cs typeface="Arial" pitchFamily="34" charset="0"/>
          </a:endParaRPr>
        </a:p>
      </dgm:t>
    </dgm:pt>
    <dgm:pt modelId="{CFD53421-FF1D-4134-95A0-88CB27D901FF}" type="asst">
      <dgm:prSet custT="1"/>
      <dgm:spPr>
        <a:xfrm>
          <a:off x="5200183" y="1745173"/>
          <a:ext cx="1072544" cy="718839"/>
        </a:xfrm>
        <a:prstGeom prst="rect">
          <a:avLst/>
        </a:prstGeom>
        <a:noFill/>
        <a:ln>
          <a:noFill/>
        </a:ln>
        <a:effectLst/>
      </dgm:spPr>
      <dgm:t>
        <a:bodyPr/>
        <a:lstStyle/>
        <a:p>
          <a:r>
            <a:rPr lang="tr-TR" sz="1050" b="0" dirty="0">
              <a:solidFill>
                <a:sysClr val="windowText" lastClr="000000">
                  <a:hueOff val="0"/>
                  <a:satOff val="0"/>
                  <a:lumOff val="0"/>
                  <a:alphaOff val="0"/>
                </a:sysClr>
              </a:solidFill>
              <a:latin typeface="Arial" pitchFamily="34" charset="0"/>
              <a:ea typeface="+mn-ea"/>
              <a:cs typeface="Arial" pitchFamily="34" charset="0"/>
            </a:rPr>
            <a:t>Fakülte  Sekreteri</a:t>
          </a:r>
        </a:p>
      </dgm:t>
    </dgm:pt>
    <dgm:pt modelId="{5A6C8016-A574-43D5-B604-4406C87E2321}" type="parTrans" cxnId="{5311FCD8-6CD4-42A4-98E1-6E6DA50AE53B}">
      <dgm:prSet/>
      <dgm:spPr>
        <a:xfrm>
          <a:off x="4604960" y="1328509"/>
          <a:ext cx="91440" cy="177718"/>
        </a:xfrm>
        <a:custGeom>
          <a:avLst/>
          <a:gdLst/>
          <a:ahLst/>
          <a:cxnLst/>
          <a:rect l="0" t="0" r="0" b="0"/>
          <a:pathLst>
            <a:path>
              <a:moveTo>
                <a:pt x="52708" y="0"/>
              </a:moveTo>
              <a:lnTo>
                <a:pt x="52708" y="65400"/>
              </a:lnTo>
              <a:lnTo>
                <a:pt x="45720" y="65400"/>
              </a:lnTo>
              <a:lnTo>
                <a:pt x="45720" y="17771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6E5C3129-7371-4F18-A37B-E5B402095C4E}" type="sibTrans" cxnId="{5311FCD8-6CD4-42A4-98E1-6E6DA50AE53B}">
      <dgm:prSet/>
      <dgm:spPr/>
      <dgm:t>
        <a:bodyPr/>
        <a:lstStyle/>
        <a:p>
          <a:endParaRPr lang="tr-TR" sz="1050" b="0">
            <a:solidFill>
              <a:schemeClr val="bg1"/>
            </a:solidFill>
            <a:latin typeface="Arial" pitchFamily="34" charset="0"/>
            <a:cs typeface="Arial" pitchFamily="34" charset="0"/>
          </a:endParaRPr>
        </a:p>
      </dgm:t>
    </dgm:pt>
    <dgm:pt modelId="{2D3E30F9-13E0-4185-ACC9-664FEFB323C7}">
      <dgm:prSet custT="1"/>
      <dgm:spPr>
        <a:xfrm>
          <a:off x="1910631" y="3039401"/>
          <a:ext cx="1078259" cy="718839"/>
        </a:xfrm>
        <a:prstGeom prst="rect">
          <a:avLst/>
        </a:prstGeom>
        <a:noFill/>
        <a:ln>
          <a:noFill/>
        </a:ln>
        <a:effectLst/>
      </dgm:spPr>
      <dgm:t>
        <a:bodyPr/>
        <a:lstStyle/>
        <a:p>
          <a:r>
            <a:rPr lang="tr-TR" sz="1200" b="0">
              <a:solidFill>
                <a:sysClr val="windowText" lastClr="000000">
                  <a:hueOff val="0"/>
                  <a:satOff val="0"/>
                  <a:lumOff val="0"/>
                  <a:alphaOff val="0"/>
                </a:sysClr>
              </a:solidFill>
              <a:latin typeface="Arial" pitchFamily="34" charset="0"/>
              <a:ea typeface="+mn-ea"/>
              <a:cs typeface="Arial" pitchFamily="34" charset="0"/>
            </a:rPr>
            <a:t>Yazı İşleri</a:t>
          </a:r>
        </a:p>
      </dgm:t>
    </dgm:pt>
    <dgm:pt modelId="{A251B2BE-F626-46AE-AB70-46BF9C2E8C88}" type="parTrans" cxnId="{0D953882-59BE-4173-AA9E-25469E2A0609}">
      <dgm:prSet/>
      <dgm:spPr>
        <a:xfrm>
          <a:off x="1454200" y="2476927"/>
          <a:ext cx="3196479" cy="252147"/>
        </a:xfrm>
        <a:custGeom>
          <a:avLst/>
          <a:gdLst/>
          <a:ahLst/>
          <a:cxnLst/>
          <a:rect l="0" t="0" r="0" b="0"/>
          <a:pathLst>
            <a:path>
              <a:moveTo>
                <a:pt x="3196479" y="0"/>
              </a:moveTo>
              <a:lnTo>
                <a:pt x="3196479" y="139828"/>
              </a:lnTo>
              <a:lnTo>
                <a:pt x="0" y="139828"/>
              </a:lnTo>
              <a:lnTo>
                <a:pt x="0" y="252147"/>
              </a:lnTo>
            </a:path>
          </a:pathLst>
        </a:custGeom>
        <a:noFill/>
        <a:ln w="25400" cap="flat" cmpd="sng" algn="ctr">
          <a:solidFill>
            <a:srgbClr val="1F497D">
              <a:shade val="8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2B276EA2-8988-43AE-95A5-ECA729F8E716}" type="sibTrans" cxnId="{0D953882-59BE-4173-AA9E-25469E2A0609}">
      <dgm:prSet/>
      <dgm:spPr/>
      <dgm:t>
        <a:bodyPr/>
        <a:lstStyle/>
        <a:p>
          <a:endParaRPr lang="tr-TR" sz="1050" b="0">
            <a:solidFill>
              <a:schemeClr val="bg1"/>
            </a:solidFill>
            <a:latin typeface="Arial" pitchFamily="34" charset="0"/>
            <a:cs typeface="Arial" pitchFamily="34" charset="0"/>
          </a:endParaRPr>
        </a:p>
      </dgm:t>
    </dgm:pt>
    <dgm:pt modelId="{CA727B56-7DD0-4C88-B37D-45E7A1218226}">
      <dgm:prSet custT="1"/>
      <dgm:spPr>
        <a:xfrm>
          <a:off x="4002578" y="3001720"/>
          <a:ext cx="1078259" cy="718839"/>
        </a:xfrm>
        <a:prstGeom prst="rect">
          <a:avLst/>
        </a:prstGeom>
        <a:noFill/>
        <a:ln>
          <a:noFill/>
        </a:ln>
        <a:effectLst/>
      </dgm:spPr>
      <dgm:t>
        <a:bodyPr/>
        <a:lstStyle/>
        <a:p>
          <a:r>
            <a:rPr lang="tr-TR" sz="1200" b="0">
              <a:solidFill>
                <a:sysClr val="windowText" lastClr="000000">
                  <a:hueOff val="0"/>
                  <a:satOff val="0"/>
                  <a:lumOff val="0"/>
                  <a:alphaOff val="0"/>
                </a:sysClr>
              </a:solidFill>
              <a:latin typeface="Arial" pitchFamily="34" charset="0"/>
              <a:ea typeface="+mn-ea"/>
              <a:cs typeface="Arial" pitchFamily="34" charset="0"/>
            </a:rPr>
            <a:t>Öğrenci İşleri</a:t>
          </a:r>
        </a:p>
      </dgm:t>
    </dgm:pt>
    <dgm:pt modelId="{32122FDE-0089-4B7C-8E2A-345929E88D8D}" type="parTrans" cxnId="{5425DB9B-244D-4510-9A8F-7F6DFDF164D3}">
      <dgm:prSet/>
      <dgm:spPr>
        <a:xfrm>
          <a:off x="3536453" y="2476927"/>
          <a:ext cx="1114226" cy="252147"/>
        </a:xfrm>
        <a:custGeom>
          <a:avLst/>
          <a:gdLst/>
          <a:ahLst/>
          <a:cxnLst/>
          <a:rect l="0" t="0" r="0" b="0"/>
          <a:pathLst>
            <a:path>
              <a:moveTo>
                <a:pt x="1114226" y="0"/>
              </a:moveTo>
              <a:lnTo>
                <a:pt x="1114226" y="139828"/>
              </a:lnTo>
              <a:lnTo>
                <a:pt x="0" y="139828"/>
              </a:lnTo>
              <a:lnTo>
                <a:pt x="0" y="252147"/>
              </a:lnTo>
            </a:path>
          </a:pathLst>
        </a:custGeom>
        <a:noFill/>
        <a:ln w="25400" cap="flat" cmpd="sng" algn="ctr">
          <a:solidFill>
            <a:srgbClr val="1F497D">
              <a:shade val="8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74C0C4ED-9A85-4000-A083-8BB6E1C2BE54}" type="sibTrans" cxnId="{5425DB9B-244D-4510-9A8F-7F6DFDF164D3}">
      <dgm:prSet/>
      <dgm:spPr/>
      <dgm:t>
        <a:bodyPr/>
        <a:lstStyle/>
        <a:p>
          <a:endParaRPr lang="tr-TR" sz="1050" b="0">
            <a:solidFill>
              <a:schemeClr val="bg1"/>
            </a:solidFill>
            <a:latin typeface="Arial" pitchFamily="34" charset="0"/>
            <a:cs typeface="Arial" pitchFamily="34" charset="0"/>
          </a:endParaRPr>
        </a:p>
      </dgm:t>
    </dgm:pt>
    <dgm:pt modelId="{7A4DD359-123D-4793-938A-535A05A02C8C}">
      <dgm:prSet custT="1"/>
      <dgm:spPr>
        <a:xfrm>
          <a:off x="6239747" y="3051445"/>
          <a:ext cx="1078259" cy="718839"/>
        </a:xfrm>
        <a:prstGeom prst="rect">
          <a:avLst/>
        </a:prstGeom>
        <a:noFill/>
        <a:ln>
          <a:noFill/>
        </a:ln>
        <a:effectLst/>
      </dgm:spPr>
      <dgm:t>
        <a:bodyPr/>
        <a:lstStyle/>
        <a:p>
          <a:r>
            <a:rPr lang="tr-TR" sz="1200" b="0">
              <a:solidFill>
                <a:sysClr val="windowText" lastClr="000000">
                  <a:hueOff val="0"/>
                  <a:satOff val="0"/>
                  <a:lumOff val="0"/>
                  <a:alphaOff val="0"/>
                </a:sysClr>
              </a:solidFill>
              <a:latin typeface="Arial" pitchFamily="34" charset="0"/>
              <a:ea typeface="+mn-ea"/>
              <a:cs typeface="Arial" pitchFamily="34" charset="0"/>
            </a:rPr>
            <a:t>Bütçe Mali İşler</a:t>
          </a:r>
        </a:p>
      </dgm:t>
    </dgm:pt>
    <dgm:pt modelId="{5C3CFACA-F6B8-4DE1-9871-695BE7064907}" type="parTrans" cxnId="{12EA9028-0607-400B-B563-91AC37AA4F63}">
      <dgm:prSet/>
      <dgm:spPr>
        <a:xfrm>
          <a:off x="4650680" y="2476927"/>
          <a:ext cx="1025931" cy="252147"/>
        </a:xfrm>
        <a:custGeom>
          <a:avLst/>
          <a:gdLst/>
          <a:ahLst/>
          <a:cxnLst/>
          <a:rect l="0" t="0" r="0" b="0"/>
          <a:pathLst>
            <a:path>
              <a:moveTo>
                <a:pt x="0" y="0"/>
              </a:moveTo>
              <a:lnTo>
                <a:pt x="0" y="139828"/>
              </a:lnTo>
              <a:lnTo>
                <a:pt x="1025931" y="139828"/>
              </a:lnTo>
              <a:lnTo>
                <a:pt x="1025931" y="252147"/>
              </a:lnTo>
            </a:path>
          </a:pathLst>
        </a:custGeom>
        <a:noFill/>
        <a:ln w="25400" cap="flat" cmpd="sng" algn="ctr">
          <a:solidFill>
            <a:srgbClr val="1F497D">
              <a:shade val="8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C454670C-740D-4BF6-9743-D4CAF570ACC8}" type="sibTrans" cxnId="{12EA9028-0607-400B-B563-91AC37AA4F63}">
      <dgm:prSet/>
      <dgm:spPr/>
      <dgm:t>
        <a:bodyPr/>
        <a:lstStyle/>
        <a:p>
          <a:endParaRPr lang="tr-TR" sz="1050" b="0">
            <a:solidFill>
              <a:schemeClr val="bg1"/>
            </a:solidFill>
            <a:latin typeface="Arial" pitchFamily="34" charset="0"/>
            <a:cs typeface="Arial" pitchFamily="34" charset="0"/>
          </a:endParaRPr>
        </a:p>
      </dgm:t>
    </dgm:pt>
    <dgm:pt modelId="{285C4D08-7322-42F2-BC16-CE8F2F199512}">
      <dgm:prSet custT="1"/>
      <dgm:spPr>
        <a:xfrm>
          <a:off x="8411898" y="3122442"/>
          <a:ext cx="1078259" cy="718839"/>
        </a:xfrm>
        <a:prstGeom prst="rect">
          <a:avLst/>
        </a:prstGeom>
        <a:noFill/>
        <a:ln>
          <a:noFill/>
        </a:ln>
        <a:effectLst/>
      </dgm:spPr>
      <dgm:t>
        <a:bodyPr/>
        <a:lstStyle/>
        <a:p>
          <a:pPr algn="ctr"/>
          <a:r>
            <a:rPr lang="tr-TR" sz="1400" b="0">
              <a:solidFill>
                <a:sysClr val="windowText" lastClr="000000">
                  <a:hueOff val="0"/>
                  <a:satOff val="0"/>
                  <a:lumOff val="0"/>
                  <a:alphaOff val="0"/>
                </a:sysClr>
              </a:solidFill>
              <a:latin typeface="Arial" pitchFamily="34" charset="0"/>
              <a:ea typeface="+mn-ea"/>
              <a:cs typeface="Arial" pitchFamily="34" charset="0"/>
            </a:rPr>
            <a:t>Sayman</a:t>
          </a:r>
        </a:p>
        <a:p>
          <a:pPr algn="l"/>
          <a:r>
            <a:rPr lang="tr-TR" sz="1050" b="0">
              <a:solidFill>
                <a:sysClr val="windowText" lastClr="000000">
                  <a:hueOff val="0"/>
                  <a:satOff val="0"/>
                  <a:lumOff val="0"/>
                  <a:alphaOff val="0"/>
                </a:sysClr>
              </a:solidFill>
              <a:latin typeface="Arial" pitchFamily="34" charset="0"/>
              <a:ea typeface="+mn-ea"/>
              <a:cs typeface="Arial" pitchFamily="34" charset="0"/>
            </a:rPr>
            <a:t>   (Taşınır İşleri)</a:t>
          </a:r>
        </a:p>
      </dgm:t>
    </dgm:pt>
    <dgm:pt modelId="{C64A31A1-AA3B-451C-BD68-90CC4C600212}" type="parTrans" cxnId="{9C8494A7-E4E2-4298-B889-5D4C22D615FA}">
      <dgm:prSet/>
      <dgm:spPr>
        <a:xfrm>
          <a:off x="4650680" y="2476927"/>
          <a:ext cx="3236878" cy="252147"/>
        </a:xfrm>
        <a:custGeom>
          <a:avLst/>
          <a:gdLst/>
          <a:ahLst/>
          <a:cxnLst/>
          <a:rect l="0" t="0" r="0" b="0"/>
          <a:pathLst>
            <a:path>
              <a:moveTo>
                <a:pt x="0" y="0"/>
              </a:moveTo>
              <a:lnTo>
                <a:pt x="0" y="139828"/>
              </a:lnTo>
              <a:lnTo>
                <a:pt x="3236878" y="139828"/>
              </a:lnTo>
              <a:lnTo>
                <a:pt x="3236878" y="252147"/>
              </a:lnTo>
            </a:path>
          </a:pathLst>
        </a:custGeom>
        <a:noFill/>
        <a:ln w="25400" cap="flat" cmpd="sng" algn="ctr">
          <a:solidFill>
            <a:srgbClr val="1F497D">
              <a:shade val="8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1E2163BD-CA10-470C-A75C-319930D43DA8}" type="sibTrans" cxnId="{9C8494A7-E4E2-4298-B889-5D4C22D615FA}">
      <dgm:prSet/>
      <dgm:spPr/>
      <dgm:t>
        <a:bodyPr/>
        <a:lstStyle/>
        <a:p>
          <a:endParaRPr lang="tr-TR" sz="1050" b="0">
            <a:solidFill>
              <a:schemeClr val="bg1"/>
            </a:solidFill>
            <a:latin typeface="Arial" pitchFamily="34" charset="0"/>
            <a:cs typeface="Arial" pitchFamily="34" charset="0"/>
          </a:endParaRPr>
        </a:p>
      </dgm:t>
    </dgm:pt>
    <dgm:pt modelId="{105DB649-93E3-4467-99EF-0DE24C2A34D9}">
      <dgm:prSet custT="1"/>
      <dgm:spPr>
        <a:xfrm>
          <a:off x="9437340" y="1714256"/>
          <a:ext cx="1078259" cy="718839"/>
        </a:xfrm>
        <a:prstGeom prst="rect">
          <a:avLst/>
        </a:prstGeom>
        <a:noFill/>
        <a:ln>
          <a:noFill/>
        </a:ln>
        <a:effectLst/>
      </dgm:spPr>
      <dgm:t>
        <a:bodyPr/>
        <a:lstStyle/>
        <a:p>
          <a:pPr algn="ctr"/>
          <a:r>
            <a:rPr lang="tr-TR" sz="1050" b="0" dirty="0">
              <a:solidFill>
                <a:sysClr val="windowText" lastClr="000000">
                  <a:hueOff val="0"/>
                  <a:satOff val="0"/>
                  <a:lumOff val="0"/>
                  <a:alphaOff val="0"/>
                </a:sysClr>
              </a:solidFill>
              <a:latin typeface="Arial" pitchFamily="34" charset="0"/>
              <a:ea typeface="+mn-ea"/>
              <a:cs typeface="Arial" pitchFamily="34" charset="0"/>
            </a:rPr>
            <a:t>İş Sağlığı ve Güvenliği   Bölümü</a:t>
          </a:r>
        </a:p>
      </dgm:t>
    </dgm:pt>
    <dgm:pt modelId="{91CEFB10-52BD-45B8-A2F0-94DFA8A4FEE3}" type="parTrans" cxnId="{946B38B6-8A40-4E53-8C88-9DA6B4805FCF}">
      <dgm:prSet/>
      <dgm:spPr>
        <a:xfrm>
          <a:off x="4657669" y="1328509"/>
          <a:ext cx="2282099" cy="205228"/>
        </a:xfrm>
        <a:custGeom>
          <a:avLst/>
          <a:gdLst/>
          <a:ahLst/>
          <a:cxnLst/>
          <a:rect l="0" t="0" r="0" b="0"/>
          <a:pathLst>
            <a:path>
              <a:moveTo>
                <a:pt x="0" y="0"/>
              </a:moveTo>
              <a:lnTo>
                <a:pt x="0" y="92910"/>
              </a:lnTo>
              <a:lnTo>
                <a:pt x="2282099" y="92910"/>
              </a:lnTo>
              <a:lnTo>
                <a:pt x="2282099" y="20522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195E22A2-E785-402F-843B-B532B7B0718E}" type="sibTrans" cxnId="{946B38B6-8A40-4E53-8C88-9DA6B4805FCF}">
      <dgm:prSet/>
      <dgm:spPr/>
      <dgm:t>
        <a:bodyPr/>
        <a:lstStyle/>
        <a:p>
          <a:endParaRPr lang="tr-TR" sz="1050" b="0">
            <a:solidFill>
              <a:schemeClr val="bg1"/>
            </a:solidFill>
            <a:latin typeface="Arial" pitchFamily="34" charset="0"/>
            <a:cs typeface="Arial" pitchFamily="34" charset="0"/>
          </a:endParaRPr>
        </a:p>
      </dgm:t>
    </dgm:pt>
    <dgm:pt modelId="{7E9F6E8A-FE1E-42BE-ABCC-71442DB32DE6}">
      <dgm:prSet custT="1"/>
      <dgm:spPr>
        <a:xfrm>
          <a:off x="7563807" y="1722677"/>
          <a:ext cx="1078259" cy="718839"/>
        </a:xfrm>
        <a:prstGeom prst="rect">
          <a:avLst/>
        </a:prstGeom>
        <a:noFill/>
        <a:ln>
          <a:noFill/>
        </a:ln>
        <a:effectLst/>
      </dgm:spPr>
      <dgm:t>
        <a:bodyPr/>
        <a:lstStyle/>
        <a:p>
          <a:r>
            <a:rPr lang="tr-TR" sz="1050" b="0">
              <a:solidFill>
                <a:sysClr val="windowText" lastClr="000000">
                  <a:hueOff val="0"/>
                  <a:satOff val="0"/>
                  <a:lumOff val="0"/>
                  <a:alphaOff val="0"/>
                </a:sysClr>
              </a:solidFill>
              <a:latin typeface="Arial" pitchFamily="34" charset="0"/>
              <a:ea typeface="+mn-ea"/>
              <a:cs typeface="Arial" pitchFamily="34" charset="0"/>
            </a:rPr>
            <a:t>Hemşirelik Bölümü</a:t>
          </a:r>
        </a:p>
      </dgm:t>
    </dgm:pt>
    <dgm:pt modelId="{F6298628-1E64-40A3-AFCA-FB9B3D2A856C}" type="parTrans" cxnId="{B84D92B4-913D-4889-8D61-FFC0AE8484FB}">
      <dgm:prSet/>
      <dgm:spPr>
        <a:xfrm>
          <a:off x="4657669" y="1328509"/>
          <a:ext cx="4414339" cy="205228"/>
        </a:xfrm>
        <a:custGeom>
          <a:avLst/>
          <a:gdLst/>
          <a:ahLst/>
          <a:cxnLst/>
          <a:rect l="0" t="0" r="0" b="0"/>
          <a:pathLst>
            <a:path>
              <a:moveTo>
                <a:pt x="0" y="0"/>
              </a:moveTo>
              <a:lnTo>
                <a:pt x="0" y="92910"/>
              </a:lnTo>
              <a:lnTo>
                <a:pt x="4414339" y="92910"/>
              </a:lnTo>
              <a:lnTo>
                <a:pt x="4414339" y="20522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D80C6727-FD45-44DE-B52C-183355D15DB1}" type="sibTrans" cxnId="{B84D92B4-913D-4889-8D61-FFC0AE8484FB}">
      <dgm:prSet/>
      <dgm:spPr/>
      <dgm:t>
        <a:bodyPr/>
        <a:lstStyle/>
        <a:p>
          <a:endParaRPr lang="tr-TR" sz="1050" b="0">
            <a:solidFill>
              <a:schemeClr val="bg1"/>
            </a:solidFill>
            <a:latin typeface="Arial" pitchFamily="34" charset="0"/>
            <a:cs typeface="Arial" pitchFamily="34" charset="0"/>
          </a:endParaRPr>
        </a:p>
      </dgm:t>
    </dgm:pt>
    <dgm:pt modelId="{143475AF-C123-4A7F-86C6-7B515E09F2BB}" type="pres">
      <dgm:prSet presAssocID="{76DDA828-1FAA-4A98-907F-1E3646C03677}" presName="hierChild1" presStyleCnt="0">
        <dgm:presLayoutVars>
          <dgm:chPref val="1"/>
          <dgm:dir/>
          <dgm:animOne val="branch"/>
          <dgm:animLvl val="lvl"/>
          <dgm:resizeHandles/>
        </dgm:presLayoutVars>
      </dgm:prSet>
      <dgm:spPr/>
    </dgm:pt>
    <dgm:pt modelId="{87EA9AD2-ED12-4EE6-8DEF-D3868D3EF4F3}" type="pres">
      <dgm:prSet presAssocID="{C6770891-3C1B-4021-BE07-9F00202556E7}" presName="hierRoot1" presStyleCnt="0"/>
      <dgm:spPr/>
    </dgm:pt>
    <dgm:pt modelId="{53AF4337-9F2B-42CA-9FD9-1FC84F42A467}" type="pres">
      <dgm:prSet presAssocID="{C6770891-3C1B-4021-BE07-9F00202556E7}" presName="composite" presStyleCnt="0"/>
      <dgm:spPr/>
    </dgm:pt>
    <dgm:pt modelId="{4DCF06F5-F0BD-40BE-B169-C360809371BE}" type="pres">
      <dgm:prSet presAssocID="{C6770891-3C1B-4021-BE07-9F00202556E7}" presName="image" presStyleLbl="node0" presStyleIdx="0" presStyleCnt="3" custScaleX="166352" custScaleY="140985" custLinFactNeighborX="60727" custLinFactNeighborY="6748"/>
      <dgm:spPr>
        <a:xfrm>
          <a:off x="2315739" y="385879"/>
          <a:ext cx="1195804" cy="1013456"/>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8E345AFD-8CB2-402F-9053-BB13AB481021}" type="pres">
      <dgm:prSet presAssocID="{C6770891-3C1B-4021-BE07-9F00202556E7}" presName="text" presStyleLbl="revTx" presStyleIdx="0" presStyleCnt="12" custScaleX="126236" custLinFactX="-34949" custLinFactNeighborX="-100000" custLinFactNeighborY="39136">
        <dgm:presLayoutVars>
          <dgm:chPref val="3"/>
        </dgm:presLayoutVars>
      </dgm:prSet>
      <dgm:spPr/>
    </dgm:pt>
    <dgm:pt modelId="{4A206522-3CCC-4554-ABF4-A650DFB78A03}" type="pres">
      <dgm:prSet presAssocID="{C6770891-3C1B-4021-BE07-9F00202556E7}" presName="hierChild2" presStyleCnt="0"/>
      <dgm:spPr/>
    </dgm:pt>
    <dgm:pt modelId="{55C4436A-0511-4B0B-820D-6AF11DE6A993}" type="pres">
      <dgm:prSet presAssocID="{D8453CF3-0498-4B4B-85DA-AD8C37E465B1}" presName="hierRoot1" presStyleCnt="0"/>
      <dgm:spPr/>
    </dgm:pt>
    <dgm:pt modelId="{5600CB3F-C394-476D-93D9-C2C65D1B2891}" type="pres">
      <dgm:prSet presAssocID="{D8453CF3-0498-4B4B-85DA-AD8C37E465B1}" presName="composite" presStyleCnt="0"/>
      <dgm:spPr/>
    </dgm:pt>
    <dgm:pt modelId="{94C9EA87-44FC-42B7-9E04-CCAAD396A751}" type="pres">
      <dgm:prSet presAssocID="{D8453CF3-0498-4B4B-85DA-AD8C37E465B1}" presName="image" presStyleLbl="node0" presStyleIdx="1" presStyleCnt="3" custScaleX="168612" custScaleY="135180" custLinFactNeighborX="-25639" custLinFactNeighborY="2700"/>
      <dgm:spPr>
        <a:xfrm>
          <a:off x="4051644" y="356781"/>
          <a:ext cx="1212050" cy="971727"/>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19000" b="-19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37AE0E96-E21A-4F5D-85B1-92D193CBD70B}" type="pres">
      <dgm:prSet presAssocID="{D8453CF3-0498-4B4B-85DA-AD8C37E465B1}" presName="text" presStyleLbl="revTx" presStyleIdx="1" presStyleCnt="12" custLinFactNeighborX="8097" custLinFactNeighborY="49932">
        <dgm:presLayoutVars>
          <dgm:chPref val="3"/>
        </dgm:presLayoutVars>
      </dgm:prSet>
      <dgm:spPr/>
    </dgm:pt>
    <dgm:pt modelId="{CA09A9A7-1C7C-4D2A-9291-42739F9DED1B}" type="pres">
      <dgm:prSet presAssocID="{D8453CF3-0498-4B4B-85DA-AD8C37E465B1}" presName="hierChild2" presStyleCnt="0"/>
      <dgm:spPr/>
    </dgm:pt>
    <dgm:pt modelId="{B76364DD-E80A-4EBF-AB4C-7B64184C406F}" type="pres">
      <dgm:prSet presAssocID="{69E83302-7596-4831-8A4F-0D242053A99C}" presName="Name10" presStyleLbl="parChTrans1D2" presStyleIdx="0" presStyleCnt="5"/>
      <dgm:spPr/>
    </dgm:pt>
    <dgm:pt modelId="{CFD9F09B-9A1A-455C-BC42-145221E53C05}" type="pres">
      <dgm:prSet presAssocID="{A492A6DE-42C2-4707-945B-250CD4B9E90C}" presName="hierRoot2" presStyleCnt="0"/>
      <dgm:spPr/>
    </dgm:pt>
    <dgm:pt modelId="{326D665C-7CCE-4552-B38F-659172AAA1F7}" type="pres">
      <dgm:prSet presAssocID="{A492A6DE-42C2-4707-945B-250CD4B9E90C}" presName="composite2" presStyleCnt="0"/>
      <dgm:spPr/>
    </dgm:pt>
    <dgm:pt modelId="{7F4D502F-7F85-4D9A-B03A-5B9F23776C26}" type="pres">
      <dgm:prSet presAssocID="{A492A6DE-42C2-4707-945B-250CD4B9E90C}" presName="image2" presStyleLbl="asst1" presStyleIdx="0" presStyleCnt="3" custScaleX="125863" custScaleY="139147"/>
      <dgm:spPr>
        <a:xfrm>
          <a:off x="5911" y="1533737"/>
          <a:ext cx="904753" cy="1000244"/>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t="-5000" b="-5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946CB45D-795F-4219-B0A5-4839B80D7793}" type="pres">
      <dgm:prSet presAssocID="{A492A6DE-42C2-4707-945B-250CD4B9E90C}" presName="text2" presStyleLbl="revTx" presStyleIdx="2" presStyleCnt="12" custLinFactNeighborX="12595" custLinFactNeighborY="13495">
        <dgm:presLayoutVars>
          <dgm:chPref val="3"/>
        </dgm:presLayoutVars>
      </dgm:prSet>
      <dgm:spPr/>
    </dgm:pt>
    <dgm:pt modelId="{2721DEA1-F2EF-4C0A-A9A8-AC95556277C7}" type="pres">
      <dgm:prSet presAssocID="{A492A6DE-42C2-4707-945B-250CD4B9E90C}" presName="hierChild3" presStyleCnt="0"/>
      <dgm:spPr/>
    </dgm:pt>
    <dgm:pt modelId="{C409D44B-C604-46FF-9490-9BD3E51B28AE}" type="pres">
      <dgm:prSet presAssocID="{EA4C586A-5C58-4074-89E3-D54881435FC9}" presName="Name10" presStyleLbl="parChTrans1D2" presStyleIdx="1" presStyleCnt="5"/>
      <dgm:spPr/>
    </dgm:pt>
    <dgm:pt modelId="{7D43F083-20B2-4FF1-9387-89216DAEA44B}" type="pres">
      <dgm:prSet presAssocID="{92E38AA4-8D8A-45A1-ABAF-7D7FC3B157A8}" presName="hierRoot2" presStyleCnt="0"/>
      <dgm:spPr/>
    </dgm:pt>
    <dgm:pt modelId="{FFF9F1F7-40C6-455B-ABB0-7A666C31ED4E}" type="pres">
      <dgm:prSet presAssocID="{92E38AA4-8D8A-45A1-ABAF-7D7FC3B157A8}" presName="composite2" presStyleCnt="0"/>
      <dgm:spPr/>
    </dgm:pt>
    <dgm:pt modelId="{7712ACD0-654D-4A85-9D02-DD2E894C3FE3}" type="pres">
      <dgm:prSet presAssocID="{92E38AA4-8D8A-45A1-ABAF-7D7FC3B157A8}" presName="image2" presStyleLbl="asst1" presStyleIdx="1" presStyleCnt="3" custScaleX="137820" custScaleY="149539"/>
      <dgm:spPr>
        <a:xfrm>
          <a:off x="2075677" y="1533737"/>
          <a:ext cx="990705" cy="1074945"/>
        </a:xfrm>
        <a:prstGeom prst="ellipse">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t="-12000" b="-12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80CB4462-A618-40EC-ACD1-CD647AC01267}" type="pres">
      <dgm:prSet presAssocID="{92E38AA4-8D8A-45A1-ABAF-7D7FC3B157A8}" presName="text2" presStyleLbl="revTx" presStyleIdx="3" presStyleCnt="12" custLinFactNeighborX="17993" custLinFactNeighborY="5398">
        <dgm:presLayoutVars>
          <dgm:chPref val="3"/>
        </dgm:presLayoutVars>
      </dgm:prSet>
      <dgm:spPr/>
    </dgm:pt>
    <dgm:pt modelId="{4EA920F5-6813-42C6-8C19-77B43DC28DF8}" type="pres">
      <dgm:prSet presAssocID="{92E38AA4-8D8A-45A1-ABAF-7D7FC3B157A8}" presName="hierChild3" presStyleCnt="0"/>
      <dgm:spPr/>
    </dgm:pt>
    <dgm:pt modelId="{B7B08A24-8471-415B-837F-518FBA337AF8}" type="pres">
      <dgm:prSet presAssocID="{5A6C8016-A574-43D5-B604-4406C87E2321}" presName="Name10" presStyleLbl="parChTrans1D2" presStyleIdx="2" presStyleCnt="5"/>
      <dgm:spPr/>
    </dgm:pt>
    <dgm:pt modelId="{992F3420-BE01-4667-A3B6-4D191B38383E}" type="pres">
      <dgm:prSet presAssocID="{CFD53421-FF1D-4134-95A0-88CB27D901FF}" presName="hierRoot2" presStyleCnt="0"/>
      <dgm:spPr/>
    </dgm:pt>
    <dgm:pt modelId="{8B7D2E01-02C2-4123-B554-97D2AFB7F3B9}" type="pres">
      <dgm:prSet presAssocID="{CFD53421-FF1D-4134-95A0-88CB27D901FF}" presName="composite2" presStyleCnt="0"/>
      <dgm:spPr/>
    </dgm:pt>
    <dgm:pt modelId="{F676F55A-E5CB-4D58-9E7C-290D040C8207}" type="pres">
      <dgm:prSet presAssocID="{CFD53421-FF1D-4134-95A0-88CB27D901FF}" presName="image2" presStyleLbl="asst1" presStyleIdx="2" presStyleCnt="3" custScaleX="148793" custScaleY="135037" custLinFactNeighborX="-10090" custLinFactNeighborY="-3827"/>
      <dgm:spPr>
        <a:xfrm>
          <a:off x="4115888" y="1506227"/>
          <a:ext cx="1069583" cy="970699"/>
        </a:xfrm>
        <a:prstGeom prst="ellipse">
          <a:avLst/>
        </a:prstGeom>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8E0A4165-6FBF-49CD-80CA-DE265934F0DA}" type="pres">
      <dgm:prSet presAssocID="{CFD53421-FF1D-4134-95A0-88CB27D901FF}" presName="text2" presStyleLbl="revTx" presStyleIdx="4" presStyleCnt="12" custScaleX="99470" custLinFactNeighborX="10637" custLinFactNeighborY="12145">
        <dgm:presLayoutVars>
          <dgm:chPref val="3"/>
        </dgm:presLayoutVars>
      </dgm:prSet>
      <dgm:spPr/>
    </dgm:pt>
    <dgm:pt modelId="{6B18C087-03F2-40F2-B970-BA9E98560C0E}" type="pres">
      <dgm:prSet presAssocID="{CFD53421-FF1D-4134-95A0-88CB27D901FF}" presName="hierChild3" presStyleCnt="0"/>
      <dgm:spPr/>
    </dgm:pt>
    <dgm:pt modelId="{5A3065CA-B8F9-40FB-9179-C76A6B63A575}" type="pres">
      <dgm:prSet presAssocID="{A251B2BE-F626-46AE-AB70-46BF9C2E8C88}" presName="Name17" presStyleLbl="parChTrans1D3" presStyleIdx="0" presStyleCnt="4"/>
      <dgm:spPr/>
    </dgm:pt>
    <dgm:pt modelId="{77B12A46-1E14-404D-AE0E-758F653EC0DC}" type="pres">
      <dgm:prSet presAssocID="{2D3E30F9-13E0-4185-ACC9-664FEFB323C7}" presName="hierRoot3" presStyleCnt="0"/>
      <dgm:spPr/>
    </dgm:pt>
    <dgm:pt modelId="{16880E8E-490F-41A1-A94D-25F4D2ACC8B9}" type="pres">
      <dgm:prSet presAssocID="{2D3E30F9-13E0-4185-ACC9-664FEFB323C7}" presName="composite3" presStyleCnt="0"/>
      <dgm:spPr/>
    </dgm:pt>
    <dgm:pt modelId="{089FA4E3-B502-419F-8CDA-39846F6154C9}" type="pres">
      <dgm:prSet presAssocID="{2D3E30F9-13E0-4185-ACC9-664FEFB323C7}" presName="image3" presStyleLbl="node3" presStyleIdx="0" presStyleCnt="4" custScaleX="120468" custScaleY="178745"/>
      <dgm:spPr>
        <a:xfrm>
          <a:off x="1021214" y="2729075"/>
          <a:ext cx="865971" cy="1284890"/>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2D85B86A-A5EA-4B38-920B-8123423D9FF5}" type="pres">
      <dgm:prSet presAssocID="{2D3E30F9-13E0-4185-ACC9-664FEFB323C7}" presName="text3" presStyleLbl="revTx" presStyleIdx="5" presStyleCnt="12" custLinFactNeighborX="8997" custLinFactNeighborY="4048">
        <dgm:presLayoutVars>
          <dgm:chPref val="3"/>
        </dgm:presLayoutVars>
      </dgm:prSet>
      <dgm:spPr/>
    </dgm:pt>
    <dgm:pt modelId="{92A17BF8-FAD6-4ADA-9604-D3D967F2EF4B}" type="pres">
      <dgm:prSet presAssocID="{2D3E30F9-13E0-4185-ACC9-664FEFB323C7}" presName="hierChild4" presStyleCnt="0"/>
      <dgm:spPr/>
    </dgm:pt>
    <dgm:pt modelId="{092E558F-206E-44E0-B024-A4D1AC382C58}" type="pres">
      <dgm:prSet presAssocID="{32122FDE-0089-4B7C-8E2A-345929E88D8D}" presName="Name17" presStyleLbl="parChTrans1D3" presStyleIdx="1" presStyleCnt="4"/>
      <dgm:spPr/>
    </dgm:pt>
    <dgm:pt modelId="{285998CC-21DD-4FF4-B793-07FEFF8FD120}" type="pres">
      <dgm:prSet presAssocID="{CA727B56-7DD0-4C88-B37D-45E7A1218226}" presName="hierRoot3" presStyleCnt="0"/>
      <dgm:spPr/>
    </dgm:pt>
    <dgm:pt modelId="{29A18B07-FF7A-4C06-A963-AE322AAEBA17}" type="pres">
      <dgm:prSet presAssocID="{CA727B56-7DD0-4C88-B37D-45E7A1218226}" presName="composite3" presStyleCnt="0"/>
      <dgm:spPr/>
    </dgm:pt>
    <dgm:pt modelId="{3CA1E30A-A0A1-4EFB-AA06-5CE632CFE1C9}" type="pres">
      <dgm:prSet presAssocID="{CA727B56-7DD0-4C88-B37D-45E7A1218226}" presName="image3" presStyleLbl="node3" presStyleIdx="1" presStyleCnt="4" custScaleX="129337" custScaleY="170959"/>
      <dgm:spPr>
        <a:xfrm>
          <a:off x="3071590" y="2729075"/>
          <a:ext cx="929725" cy="1228921"/>
        </a:xfrm>
        <a:prstGeom prst="ellipse">
          <a:avLst/>
        </a:prstGeom>
        <a:blipFill rotWithShape="1">
          <a:blip xmlns:r="http://schemas.openxmlformats.org/officeDocument/2006/relationships" r:embed="rId6"/>
          <a:stretch>
            <a:fillRect/>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D2AF35B9-458A-48F4-8D4C-82F6E954D58C}" type="pres">
      <dgm:prSet presAssocID="{CA727B56-7DD0-4C88-B37D-45E7A1218226}" presName="text3" presStyleLbl="revTx" presStyleIdx="6" presStyleCnt="12" custLinFactNeighborX="9896" custLinFactNeighborY="2699">
        <dgm:presLayoutVars>
          <dgm:chPref val="3"/>
        </dgm:presLayoutVars>
      </dgm:prSet>
      <dgm:spPr/>
    </dgm:pt>
    <dgm:pt modelId="{701AF4D9-294D-4840-8B8E-A8A60A75996A}" type="pres">
      <dgm:prSet presAssocID="{CA727B56-7DD0-4C88-B37D-45E7A1218226}" presName="hierChild4" presStyleCnt="0"/>
      <dgm:spPr/>
    </dgm:pt>
    <dgm:pt modelId="{79F68956-6907-4A50-A845-A1331AAC77BA}" type="pres">
      <dgm:prSet presAssocID="{5C3CFACA-F6B8-4DE1-9871-695BE7064907}" presName="Name17" presStyleLbl="parChTrans1D3" presStyleIdx="2" presStyleCnt="4"/>
      <dgm:spPr/>
    </dgm:pt>
    <dgm:pt modelId="{4DE76AD9-87A3-4B05-B20F-AB312B40571D}" type="pres">
      <dgm:prSet presAssocID="{7A4DD359-123D-4793-938A-535A05A02C8C}" presName="hierRoot3" presStyleCnt="0"/>
      <dgm:spPr/>
    </dgm:pt>
    <dgm:pt modelId="{4A4007C7-006E-4427-8AE5-C9F9B7BD4678}" type="pres">
      <dgm:prSet presAssocID="{7A4DD359-123D-4793-938A-535A05A02C8C}" presName="composite3" presStyleCnt="0"/>
      <dgm:spPr/>
    </dgm:pt>
    <dgm:pt modelId="{A530FFC4-44A0-4C86-8141-13A3C89CAF23}" type="pres">
      <dgm:prSet presAssocID="{7A4DD359-123D-4793-938A-535A05A02C8C}" presName="image3" presStyleLbl="node3" presStyleIdx="2" presStyleCnt="4" custScaleX="145448" custScaleY="171300"/>
      <dgm:spPr>
        <a:xfrm>
          <a:off x="5153843" y="2729075"/>
          <a:ext cx="1045538" cy="1231372"/>
        </a:xfrm>
        <a:prstGeom prst="ellipse">
          <a:avLst/>
        </a:prstGeom>
        <a:blipFill>
          <a:blip xmlns:r="http://schemas.openxmlformats.org/officeDocument/2006/relationships" r:embed="rId7" cstate="print">
            <a:extLst>
              <a:ext uri="{28A0092B-C50C-407E-A947-70E740481C1C}">
                <a14:useLocalDpi xmlns:a14="http://schemas.microsoft.com/office/drawing/2010/main" val="0"/>
              </a:ext>
            </a:extLst>
          </a:blip>
          <a:srcRect/>
          <a:stretch>
            <a:fillRect t="-14000" b="-14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2F29FF54-258F-4EB5-A4D9-291E445976A2}" type="pres">
      <dgm:prSet presAssocID="{7A4DD359-123D-4793-938A-535A05A02C8C}" presName="text3" presStyleLbl="revTx" presStyleIdx="7" presStyleCnt="12" custLinFactNeighborX="18893" custLinFactNeighborY="9446">
        <dgm:presLayoutVars>
          <dgm:chPref val="3"/>
        </dgm:presLayoutVars>
      </dgm:prSet>
      <dgm:spPr/>
    </dgm:pt>
    <dgm:pt modelId="{A7185EE6-86CF-42CB-8D6B-37AFF6585943}" type="pres">
      <dgm:prSet presAssocID="{7A4DD359-123D-4793-938A-535A05A02C8C}" presName="hierChild4" presStyleCnt="0"/>
      <dgm:spPr/>
    </dgm:pt>
    <dgm:pt modelId="{63B8C589-ECF0-49C1-9D33-84D441AE826A}" type="pres">
      <dgm:prSet presAssocID="{C64A31A1-AA3B-451C-BD68-90CC4C600212}" presName="Name17" presStyleLbl="parChTrans1D3" presStyleIdx="3" presStyleCnt="4"/>
      <dgm:spPr/>
    </dgm:pt>
    <dgm:pt modelId="{25DE1573-89BC-47C4-8A4A-B021264A1290}" type="pres">
      <dgm:prSet presAssocID="{285C4D08-7322-42F2-BC16-CE8F2F199512}" presName="hierRoot3" presStyleCnt="0"/>
      <dgm:spPr/>
    </dgm:pt>
    <dgm:pt modelId="{853C3E37-9A1F-40E5-AFB5-320CEF65E9E2}" type="pres">
      <dgm:prSet presAssocID="{285C4D08-7322-42F2-BC16-CE8F2F199512}" presName="composite3" presStyleCnt="0"/>
      <dgm:spPr/>
    </dgm:pt>
    <dgm:pt modelId="{628262E3-46AE-455B-9524-06EAAC33D682}" type="pres">
      <dgm:prSet presAssocID="{285C4D08-7322-42F2-BC16-CE8F2F199512}" presName="image3" presStyleLbl="node3" presStyleIdx="3" presStyleCnt="4" custScaleX="165143" custScaleY="174859"/>
      <dgm:spPr>
        <a:xfrm>
          <a:off x="7294001" y="2729075"/>
          <a:ext cx="1187113" cy="1256956"/>
        </a:xfrm>
        <a:prstGeom prst="ellipse">
          <a:avLst/>
        </a:prstGeom>
        <a:blipFill>
          <a:blip xmlns:r="http://schemas.openxmlformats.org/officeDocument/2006/relationships" r:embed="rId8">
            <a:extLst>
              <a:ext uri="{28A0092B-C50C-407E-A947-70E740481C1C}">
                <a14:useLocalDpi xmlns:a14="http://schemas.microsoft.com/office/drawing/2010/main" val="0"/>
              </a:ext>
            </a:extLst>
          </a:blip>
          <a:srcRect/>
          <a:stretch>
            <a:fillRect t="-7000" b="-7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070C222B-96AF-451B-A6FB-8BDA6E014E0C}" type="pres">
      <dgm:prSet presAssocID="{285C4D08-7322-42F2-BC16-CE8F2F199512}" presName="text3" presStyleLbl="revTx" presStyleIdx="8" presStyleCnt="12" custLinFactNeighborX="15295" custLinFactNeighborY="17543">
        <dgm:presLayoutVars>
          <dgm:chPref val="3"/>
        </dgm:presLayoutVars>
      </dgm:prSet>
      <dgm:spPr/>
    </dgm:pt>
    <dgm:pt modelId="{EE5F3639-EA37-4F9E-B420-91C675D4042F}" type="pres">
      <dgm:prSet presAssocID="{285C4D08-7322-42F2-BC16-CE8F2F199512}" presName="hierChild4" presStyleCnt="0"/>
      <dgm:spPr/>
    </dgm:pt>
    <dgm:pt modelId="{C1F79E2B-3B10-4222-9A5B-0200EDC4B4E2}" type="pres">
      <dgm:prSet presAssocID="{91CEFB10-52BD-45B8-A2F0-94DFA8A4FEE3}" presName="Name10" presStyleLbl="parChTrans1D2" presStyleIdx="3" presStyleCnt="5"/>
      <dgm:spPr/>
    </dgm:pt>
    <dgm:pt modelId="{AF5F67F7-26E2-479B-A3BB-EEDC87B510FE}" type="pres">
      <dgm:prSet presAssocID="{105DB649-93E3-4467-99EF-0DE24C2A34D9}" presName="hierRoot2" presStyleCnt="0"/>
      <dgm:spPr/>
    </dgm:pt>
    <dgm:pt modelId="{0A50DC24-7400-4C60-8F80-D9174F285121}" type="pres">
      <dgm:prSet presAssocID="{105DB649-93E3-4467-99EF-0DE24C2A34D9}" presName="composite2" presStyleCnt="0"/>
      <dgm:spPr/>
    </dgm:pt>
    <dgm:pt modelId="{EF22E2EF-56DA-45A8-8A1D-A6545E5D6858}" type="pres">
      <dgm:prSet presAssocID="{105DB649-93E3-4467-99EF-0DE24C2A34D9}" presName="image2" presStyleLbl="node2" presStyleIdx="0" presStyleCnt="2" custScaleX="167499" custScaleY="146387"/>
      <dgm:spPr>
        <a:xfrm>
          <a:off x="6337743" y="1533737"/>
          <a:ext cx="1204049" cy="1052288"/>
        </a:xfrm>
        <a:prstGeom prst="ellipse">
          <a:avLst/>
        </a:prstGeom>
        <a:blipFill>
          <a:blip xmlns:r="http://schemas.openxmlformats.org/officeDocument/2006/relationships" r:embed="rId9" cstate="print">
            <a:extLst>
              <a:ext uri="{28A0092B-C50C-407E-A947-70E740481C1C}">
                <a14:useLocalDpi xmlns:a14="http://schemas.microsoft.com/office/drawing/2010/main" val="0"/>
              </a:ext>
            </a:extLst>
          </a:blip>
          <a:srcRect/>
          <a:stretch>
            <a:fillRect t="-17000" b="-17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9F3B0657-65F6-4DFD-86FC-0C762D4294EB}" type="pres">
      <dgm:prSet presAssocID="{105DB649-93E3-4467-99EF-0DE24C2A34D9}" presName="text2" presStyleLbl="revTx" presStyleIdx="9" presStyleCnt="12" custLinFactX="100000" custLinFactNeighborX="111792" custLinFactNeighborY="2169">
        <dgm:presLayoutVars>
          <dgm:chPref val="3"/>
        </dgm:presLayoutVars>
      </dgm:prSet>
      <dgm:spPr/>
    </dgm:pt>
    <dgm:pt modelId="{0D44CEF7-DABF-4D96-99A1-804658BC46CB}" type="pres">
      <dgm:prSet presAssocID="{105DB649-93E3-4467-99EF-0DE24C2A34D9}" presName="hierChild3" presStyleCnt="0"/>
      <dgm:spPr/>
    </dgm:pt>
    <dgm:pt modelId="{FE029BD4-9F2F-434F-920D-5B305B9F341D}" type="pres">
      <dgm:prSet presAssocID="{F6298628-1E64-40A3-AFCA-FB9B3D2A856C}" presName="Name10" presStyleLbl="parChTrans1D2" presStyleIdx="4" presStyleCnt="5"/>
      <dgm:spPr/>
    </dgm:pt>
    <dgm:pt modelId="{16676059-9E30-4F25-A5B9-1D399525A43A}" type="pres">
      <dgm:prSet presAssocID="{7E9F6E8A-FE1E-42BE-ABCC-71442DB32DE6}" presName="hierRoot2" presStyleCnt="0"/>
      <dgm:spPr/>
    </dgm:pt>
    <dgm:pt modelId="{2715252F-9C90-49EB-ABEF-27D1E1B51B79}" type="pres">
      <dgm:prSet presAssocID="{7E9F6E8A-FE1E-42BE-ABCC-71442DB32DE6}" presName="composite2" presStyleCnt="0"/>
      <dgm:spPr/>
    </dgm:pt>
    <dgm:pt modelId="{68A9F9BA-F3DC-4CAA-A35F-9D972268B7BA}" type="pres">
      <dgm:prSet presAssocID="{7E9F6E8A-FE1E-42BE-ABCC-71442DB32DE6}" presName="image2" presStyleLbl="node2" presStyleIdx="1" presStyleCnt="2" custScaleX="143245" custScaleY="148024"/>
      <dgm:spPr>
        <a:xfrm>
          <a:off x="8557158" y="1533737"/>
          <a:ext cx="1029702" cy="1064055"/>
        </a:xfrm>
        <a:prstGeom prst="ellipse">
          <a:avLst/>
        </a:prstGeom>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2E4BA953-2F82-4341-B45E-8B8FF4A00B6B}" type="pres">
      <dgm:prSet presAssocID="{7E9F6E8A-FE1E-42BE-ABCC-71442DB32DE6}" presName="text2" presStyleLbl="revTx" presStyleIdx="10" presStyleCnt="12" custLinFactX="-73207" custLinFactNeighborX="-100000" custLinFactNeighborY="2522">
        <dgm:presLayoutVars>
          <dgm:chPref val="3"/>
        </dgm:presLayoutVars>
      </dgm:prSet>
      <dgm:spPr/>
    </dgm:pt>
    <dgm:pt modelId="{C9F75EF7-CDC6-456B-884B-28B6ADA95D94}" type="pres">
      <dgm:prSet presAssocID="{7E9F6E8A-FE1E-42BE-ABCC-71442DB32DE6}" presName="hierChild3" presStyleCnt="0"/>
      <dgm:spPr/>
    </dgm:pt>
    <dgm:pt modelId="{16C2DA3A-8155-44FF-9C03-8CE9B0367C40}" type="pres">
      <dgm:prSet presAssocID="{39F775F9-1902-4A6C-96E9-8FD2CD83C332}" presName="hierRoot1" presStyleCnt="0"/>
      <dgm:spPr/>
    </dgm:pt>
    <dgm:pt modelId="{BFE5112C-544F-42E1-8722-4C0D89D299D6}" type="pres">
      <dgm:prSet presAssocID="{39F775F9-1902-4A6C-96E9-8FD2CD83C332}" presName="composite" presStyleCnt="0"/>
      <dgm:spPr/>
    </dgm:pt>
    <dgm:pt modelId="{E82713BC-3BB4-40DA-B5FA-151DA5679E12}" type="pres">
      <dgm:prSet presAssocID="{39F775F9-1902-4A6C-96E9-8FD2CD83C332}" presName="image" presStyleLbl="node0" presStyleIdx="2" presStyleCnt="3" custScaleX="160234" custScaleY="133086" custLinFactNeighborX="-38121" custLinFactNeighborY="9365"/>
      <dgm:spPr>
        <a:xfrm>
          <a:off x="6185333" y="404692"/>
          <a:ext cx="1151825" cy="956675"/>
        </a:xfrm>
        <a:prstGeom prst="ellipse">
          <a:avLst/>
        </a:prstGeom>
        <a:blipFill>
          <a:blip xmlns:r="http://schemas.openxmlformats.org/officeDocument/2006/relationships" r:embed="rId10" cstate="print">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01269971-1F4E-40B4-88C3-7ADFD8175332}" type="pres">
      <dgm:prSet presAssocID="{39F775F9-1902-4A6C-96E9-8FD2CD83C332}" presName="text" presStyleLbl="revTx" presStyleIdx="11" presStyleCnt="12" custScaleX="144543" custLinFactNeighborX="28934" custLinFactNeighborY="39297">
        <dgm:presLayoutVars>
          <dgm:chPref val="3"/>
        </dgm:presLayoutVars>
      </dgm:prSet>
      <dgm:spPr/>
    </dgm:pt>
    <dgm:pt modelId="{570D46CD-1CF5-4E95-AD19-23051C645E7A}" type="pres">
      <dgm:prSet presAssocID="{39F775F9-1902-4A6C-96E9-8FD2CD83C332}" presName="hierChild2" presStyleCnt="0"/>
      <dgm:spPr/>
    </dgm:pt>
  </dgm:ptLst>
  <dgm:cxnLst>
    <dgm:cxn modelId="{D9F0A902-AF95-4ACF-A43C-E568E3B2FE3A}" type="presOf" srcId="{C64A31A1-AA3B-451C-BD68-90CC4C600212}" destId="{63B8C589-ECF0-49C1-9D33-84D441AE826A}" srcOrd="0" destOrd="0" presId="urn:microsoft.com/office/officeart/2009/layout/CirclePictureHierarchy"/>
    <dgm:cxn modelId="{5C3CDA0B-298C-4C0B-9DCA-C8B8E0F72133}" type="presOf" srcId="{69E83302-7596-4831-8A4F-0D242053A99C}" destId="{B76364DD-E80A-4EBF-AB4C-7B64184C406F}" srcOrd="0" destOrd="0" presId="urn:microsoft.com/office/officeart/2009/layout/CirclePictureHierarchy"/>
    <dgm:cxn modelId="{3A000813-545E-478D-AD97-B5789CB53B63}" srcId="{76DDA828-1FAA-4A98-907F-1E3646C03677}" destId="{39F775F9-1902-4A6C-96E9-8FD2CD83C332}" srcOrd="2" destOrd="0" parTransId="{590CF25F-9E6C-4EB3-93E6-65D152E2066D}" sibTransId="{95CA38C9-EFAD-4695-A4DD-2EA56B8832A3}"/>
    <dgm:cxn modelId="{6B8C1A1F-371D-46AC-BCDC-A3DEEEF4433C}" type="presOf" srcId="{CA727B56-7DD0-4C88-B37D-45E7A1218226}" destId="{D2AF35B9-458A-48F4-8D4C-82F6E954D58C}" srcOrd="0" destOrd="0" presId="urn:microsoft.com/office/officeart/2009/layout/CirclePictureHierarchy"/>
    <dgm:cxn modelId="{12EA9028-0607-400B-B563-91AC37AA4F63}" srcId="{CFD53421-FF1D-4134-95A0-88CB27D901FF}" destId="{7A4DD359-123D-4793-938A-535A05A02C8C}" srcOrd="2" destOrd="0" parTransId="{5C3CFACA-F6B8-4DE1-9871-695BE7064907}" sibTransId="{C454670C-740D-4BF6-9743-D4CAF570ACC8}"/>
    <dgm:cxn modelId="{088BCD33-4781-412B-BBE6-1731555E7E69}" type="presOf" srcId="{7E9F6E8A-FE1E-42BE-ABCC-71442DB32DE6}" destId="{2E4BA953-2F82-4341-B45E-8B8FF4A00B6B}" srcOrd="0" destOrd="0" presId="urn:microsoft.com/office/officeart/2009/layout/CirclePictureHierarchy"/>
    <dgm:cxn modelId="{D03A4534-F820-4F50-8E12-82AB254E2A3C}" type="presOf" srcId="{76DDA828-1FAA-4A98-907F-1E3646C03677}" destId="{143475AF-C123-4A7F-86C6-7B515E09F2BB}" srcOrd="0" destOrd="0" presId="urn:microsoft.com/office/officeart/2009/layout/CirclePictureHierarchy"/>
    <dgm:cxn modelId="{DE1FFB3D-CB21-4646-B32E-365AA5D4FE54}" srcId="{D8453CF3-0498-4B4B-85DA-AD8C37E465B1}" destId="{A492A6DE-42C2-4707-945B-250CD4B9E90C}" srcOrd="0" destOrd="0" parTransId="{69E83302-7596-4831-8A4F-0D242053A99C}" sibTransId="{8773283F-B0E9-4A32-BD69-6E2C59D9B078}"/>
    <dgm:cxn modelId="{1536FF3D-FE72-47AB-9CE4-7B1C02E0264C}" type="presOf" srcId="{5C3CFACA-F6B8-4DE1-9871-695BE7064907}" destId="{79F68956-6907-4A50-A845-A1331AAC77BA}" srcOrd="0" destOrd="0" presId="urn:microsoft.com/office/officeart/2009/layout/CirclePictureHierarchy"/>
    <dgm:cxn modelId="{5F8E185E-7D8D-48BB-A5DD-948D6F84BE15}" type="presOf" srcId="{F6298628-1E64-40A3-AFCA-FB9B3D2A856C}" destId="{FE029BD4-9F2F-434F-920D-5B305B9F341D}" srcOrd="0" destOrd="0" presId="urn:microsoft.com/office/officeart/2009/layout/CirclePictureHierarchy"/>
    <dgm:cxn modelId="{6354B245-F3B7-408C-87A4-7B4EC3D5ADC6}" type="presOf" srcId="{A492A6DE-42C2-4707-945B-250CD4B9E90C}" destId="{946CB45D-795F-4219-B0A5-4839B80D7793}" srcOrd="0" destOrd="0" presId="urn:microsoft.com/office/officeart/2009/layout/CirclePictureHierarchy"/>
    <dgm:cxn modelId="{3D7FCB66-5B8D-49D3-8113-CC1C92698BFF}" type="presOf" srcId="{C6770891-3C1B-4021-BE07-9F00202556E7}" destId="{8E345AFD-8CB2-402F-9053-BB13AB481021}" srcOrd="0" destOrd="0" presId="urn:microsoft.com/office/officeart/2009/layout/CirclePictureHierarchy"/>
    <dgm:cxn modelId="{C5436E6E-E4D6-46DA-B094-4249C65389DB}" srcId="{76DDA828-1FAA-4A98-907F-1E3646C03677}" destId="{D8453CF3-0498-4B4B-85DA-AD8C37E465B1}" srcOrd="1" destOrd="0" parTransId="{759189A1-7FF1-4363-AB32-102F9F594463}" sibTransId="{6007FA0D-F570-46CB-8091-357D2EA2E5E2}"/>
    <dgm:cxn modelId="{D785D852-50F3-4B63-90B9-FD216DEFE29C}" type="presOf" srcId="{2D3E30F9-13E0-4185-ACC9-664FEFB323C7}" destId="{2D85B86A-A5EA-4B38-920B-8123423D9FF5}" srcOrd="0" destOrd="0" presId="urn:microsoft.com/office/officeart/2009/layout/CirclePictureHierarchy"/>
    <dgm:cxn modelId="{4F255C57-EB18-4F47-A2E3-08F665D1B506}" type="presOf" srcId="{285C4D08-7322-42F2-BC16-CE8F2F199512}" destId="{070C222B-96AF-451B-A6FB-8BDA6E014E0C}" srcOrd="0" destOrd="0" presId="urn:microsoft.com/office/officeart/2009/layout/CirclePictureHierarchy"/>
    <dgm:cxn modelId="{50F55C58-D4CD-47E5-B890-A664BB58F648}" type="presOf" srcId="{91CEFB10-52BD-45B8-A2F0-94DFA8A4FEE3}" destId="{C1F79E2B-3B10-4222-9A5B-0200EDC4B4E2}" srcOrd="0" destOrd="0" presId="urn:microsoft.com/office/officeart/2009/layout/CirclePictureHierarchy"/>
    <dgm:cxn modelId="{0D953882-59BE-4173-AA9E-25469E2A0609}" srcId="{CFD53421-FF1D-4134-95A0-88CB27D901FF}" destId="{2D3E30F9-13E0-4185-ACC9-664FEFB323C7}" srcOrd="0" destOrd="0" parTransId="{A251B2BE-F626-46AE-AB70-46BF9C2E8C88}" sibTransId="{2B276EA2-8988-43AE-95A5-ECA729F8E716}"/>
    <dgm:cxn modelId="{CB020384-90B0-4C63-83D6-ADA29EF94932}" type="presOf" srcId="{EA4C586A-5C58-4074-89E3-D54881435FC9}" destId="{C409D44B-C604-46FF-9490-9BD3E51B28AE}" srcOrd="0" destOrd="0" presId="urn:microsoft.com/office/officeart/2009/layout/CirclePictureHierarchy"/>
    <dgm:cxn modelId="{5014DD85-1462-42F4-9EEB-8580FEA39125}" type="presOf" srcId="{D8453CF3-0498-4B4B-85DA-AD8C37E465B1}" destId="{37AE0E96-E21A-4F5D-85B1-92D193CBD70B}" srcOrd="0" destOrd="0" presId="urn:microsoft.com/office/officeart/2009/layout/CirclePictureHierarchy"/>
    <dgm:cxn modelId="{01C54492-144E-4AAC-B4B1-1369ABDDF466}" type="presOf" srcId="{32122FDE-0089-4B7C-8E2A-345929E88D8D}" destId="{092E558F-206E-44E0-B024-A4D1AC382C58}" srcOrd="0" destOrd="0" presId="urn:microsoft.com/office/officeart/2009/layout/CirclePictureHierarchy"/>
    <dgm:cxn modelId="{5425DB9B-244D-4510-9A8F-7F6DFDF164D3}" srcId="{CFD53421-FF1D-4134-95A0-88CB27D901FF}" destId="{CA727B56-7DD0-4C88-B37D-45E7A1218226}" srcOrd="1" destOrd="0" parTransId="{32122FDE-0089-4B7C-8E2A-345929E88D8D}" sibTransId="{74C0C4ED-9A85-4000-A083-8BB6E1C2BE54}"/>
    <dgm:cxn modelId="{8098099D-8E5F-4E53-9826-02FA1E6D7ED9}" type="presOf" srcId="{5A6C8016-A574-43D5-B604-4406C87E2321}" destId="{B7B08A24-8471-415B-837F-518FBA337AF8}" srcOrd="0" destOrd="0" presId="urn:microsoft.com/office/officeart/2009/layout/CirclePictureHierarchy"/>
    <dgm:cxn modelId="{9C8494A7-E4E2-4298-B889-5D4C22D615FA}" srcId="{CFD53421-FF1D-4134-95A0-88CB27D901FF}" destId="{285C4D08-7322-42F2-BC16-CE8F2F199512}" srcOrd="3" destOrd="0" parTransId="{C64A31A1-AA3B-451C-BD68-90CC4C600212}" sibTransId="{1E2163BD-CA10-470C-A75C-319930D43DA8}"/>
    <dgm:cxn modelId="{B84D92B4-913D-4889-8D61-FFC0AE8484FB}" srcId="{D8453CF3-0498-4B4B-85DA-AD8C37E465B1}" destId="{7E9F6E8A-FE1E-42BE-ABCC-71442DB32DE6}" srcOrd="4" destOrd="0" parTransId="{F6298628-1E64-40A3-AFCA-FB9B3D2A856C}" sibTransId="{D80C6727-FD45-44DE-B52C-183355D15DB1}"/>
    <dgm:cxn modelId="{946B38B6-8A40-4E53-8C88-9DA6B4805FCF}" srcId="{D8453CF3-0498-4B4B-85DA-AD8C37E465B1}" destId="{105DB649-93E3-4467-99EF-0DE24C2A34D9}" srcOrd="3" destOrd="0" parTransId="{91CEFB10-52BD-45B8-A2F0-94DFA8A4FEE3}" sibTransId="{195E22A2-E785-402F-843B-B532B7B0718E}"/>
    <dgm:cxn modelId="{F3C888B6-3D73-4BAA-A67C-0D61A65470E6}" srcId="{76DDA828-1FAA-4A98-907F-1E3646C03677}" destId="{C6770891-3C1B-4021-BE07-9F00202556E7}" srcOrd="0" destOrd="0" parTransId="{81E1E642-BDDD-4476-8314-469088812A43}" sibTransId="{6F7C1A22-47B9-4539-9222-63042D228F0E}"/>
    <dgm:cxn modelId="{1761FDC9-89AB-4617-BAF4-B67A4C2ADB94}" type="presOf" srcId="{39F775F9-1902-4A6C-96E9-8FD2CD83C332}" destId="{01269971-1F4E-40B4-88C3-7ADFD8175332}" srcOrd="0" destOrd="0" presId="urn:microsoft.com/office/officeart/2009/layout/CirclePictureHierarchy"/>
    <dgm:cxn modelId="{412BBCCD-28AA-415C-A9CE-B5CDE6F3C9F2}" type="presOf" srcId="{CFD53421-FF1D-4134-95A0-88CB27D901FF}" destId="{8E0A4165-6FBF-49CD-80CA-DE265934F0DA}" srcOrd="0" destOrd="0" presId="urn:microsoft.com/office/officeart/2009/layout/CirclePictureHierarchy"/>
    <dgm:cxn modelId="{DD3203CE-340C-4532-A118-DFDFBF3B4840}" type="presOf" srcId="{92E38AA4-8D8A-45A1-ABAF-7D7FC3B157A8}" destId="{80CB4462-A618-40EC-ACD1-CD647AC01267}" srcOrd="0" destOrd="0" presId="urn:microsoft.com/office/officeart/2009/layout/CirclePictureHierarchy"/>
    <dgm:cxn modelId="{190568D7-9BA2-4732-8D4C-EA80ACA89EDC}" srcId="{D8453CF3-0498-4B4B-85DA-AD8C37E465B1}" destId="{92E38AA4-8D8A-45A1-ABAF-7D7FC3B157A8}" srcOrd="1" destOrd="0" parTransId="{EA4C586A-5C58-4074-89E3-D54881435FC9}" sibTransId="{AC5383E9-4103-4413-9091-EC9C564FA839}"/>
    <dgm:cxn modelId="{5311FCD8-6CD4-42A4-98E1-6E6DA50AE53B}" srcId="{D8453CF3-0498-4B4B-85DA-AD8C37E465B1}" destId="{CFD53421-FF1D-4134-95A0-88CB27D901FF}" srcOrd="2" destOrd="0" parTransId="{5A6C8016-A574-43D5-B604-4406C87E2321}" sibTransId="{6E5C3129-7371-4F18-A37B-E5B402095C4E}"/>
    <dgm:cxn modelId="{D6C1E5DC-DCE5-459A-8746-5E2E3D6461F7}" type="presOf" srcId="{7A4DD359-123D-4793-938A-535A05A02C8C}" destId="{2F29FF54-258F-4EB5-A4D9-291E445976A2}" srcOrd="0" destOrd="0" presId="urn:microsoft.com/office/officeart/2009/layout/CirclePictureHierarchy"/>
    <dgm:cxn modelId="{62AA5FDE-47DF-4446-A287-9F2C194F5F7C}" type="presOf" srcId="{105DB649-93E3-4467-99EF-0DE24C2A34D9}" destId="{9F3B0657-65F6-4DFD-86FC-0C762D4294EB}" srcOrd="0" destOrd="0" presId="urn:microsoft.com/office/officeart/2009/layout/CirclePictureHierarchy"/>
    <dgm:cxn modelId="{FCAE0DE8-90B8-43E0-AA33-2AD3987662E9}" type="presOf" srcId="{A251B2BE-F626-46AE-AB70-46BF9C2E8C88}" destId="{5A3065CA-B8F9-40FB-9179-C76A6B63A575}" srcOrd="0" destOrd="0" presId="urn:microsoft.com/office/officeart/2009/layout/CirclePictureHierarchy"/>
    <dgm:cxn modelId="{DBB1F34F-B60F-4D49-A19C-E453BAD4E8C3}" type="presParOf" srcId="{143475AF-C123-4A7F-86C6-7B515E09F2BB}" destId="{87EA9AD2-ED12-4EE6-8DEF-D3868D3EF4F3}" srcOrd="0" destOrd="0" presId="urn:microsoft.com/office/officeart/2009/layout/CirclePictureHierarchy"/>
    <dgm:cxn modelId="{FA5C9B0A-B608-462B-B22A-8874C5C8C0A5}" type="presParOf" srcId="{87EA9AD2-ED12-4EE6-8DEF-D3868D3EF4F3}" destId="{53AF4337-9F2B-42CA-9FD9-1FC84F42A467}" srcOrd="0" destOrd="0" presId="urn:microsoft.com/office/officeart/2009/layout/CirclePictureHierarchy"/>
    <dgm:cxn modelId="{295F1FF1-40CB-4D91-963F-2C9B17D4DE1F}" type="presParOf" srcId="{53AF4337-9F2B-42CA-9FD9-1FC84F42A467}" destId="{4DCF06F5-F0BD-40BE-B169-C360809371BE}" srcOrd="0" destOrd="0" presId="urn:microsoft.com/office/officeart/2009/layout/CirclePictureHierarchy"/>
    <dgm:cxn modelId="{07FA0783-5376-478C-9BAA-9AC8577D5084}" type="presParOf" srcId="{53AF4337-9F2B-42CA-9FD9-1FC84F42A467}" destId="{8E345AFD-8CB2-402F-9053-BB13AB481021}" srcOrd="1" destOrd="0" presId="urn:microsoft.com/office/officeart/2009/layout/CirclePictureHierarchy"/>
    <dgm:cxn modelId="{5F0A36CC-3437-4707-9E23-681FC6C3CF20}" type="presParOf" srcId="{87EA9AD2-ED12-4EE6-8DEF-D3868D3EF4F3}" destId="{4A206522-3CCC-4554-ABF4-A650DFB78A03}" srcOrd="1" destOrd="0" presId="urn:microsoft.com/office/officeart/2009/layout/CirclePictureHierarchy"/>
    <dgm:cxn modelId="{FC66DDA5-9436-4200-BF1A-583A61E8D7AD}" type="presParOf" srcId="{143475AF-C123-4A7F-86C6-7B515E09F2BB}" destId="{55C4436A-0511-4B0B-820D-6AF11DE6A993}" srcOrd="1" destOrd="0" presId="urn:microsoft.com/office/officeart/2009/layout/CirclePictureHierarchy"/>
    <dgm:cxn modelId="{26B556B4-A031-4103-AE1A-598E4D8A2443}" type="presParOf" srcId="{55C4436A-0511-4B0B-820D-6AF11DE6A993}" destId="{5600CB3F-C394-476D-93D9-C2C65D1B2891}" srcOrd="0" destOrd="0" presId="urn:microsoft.com/office/officeart/2009/layout/CirclePictureHierarchy"/>
    <dgm:cxn modelId="{3F413533-4F63-40C6-8D6B-75168AF15F14}" type="presParOf" srcId="{5600CB3F-C394-476D-93D9-C2C65D1B2891}" destId="{94C9EA87-44FC-42B7-9E04-CCAAD396A751}" srcOrd="0" destOrd="0" presId="urn:microsoft.com/office/officeart/2009/layout/CirclePictureHierarchy"/>
    <dgm:cxn modelId="{3E5CE2EA-11A0-4542-98DC-A291D70E7509}" type="presParOf" srcId="{5600CB3F-C394-476D-93D9-C2C65D1B2891}" destId="{37AE0E96-E21A-4F5D-85B1-92D193CBD70B}" srcOrd="1" destOrd="0" presId="urn:microsoft.com/office/officeart/2009/layout/CirclePictureHierarchy"/>
    <dgm:cxn modelId="{D014627A-9B7E-45EF-8731-0B60EF865464}" type="presParOf" srcId="{55C4436A-0511-4B0B-820D-6AF11DE6A993}" destId="{CA09A9A7-1C7C-4D2A-9291-42739F9DED1B}" srcOrd="1" destOrd="0" presId="urn:microsoft.com/office/officeart/2009/layout/CirclePictureHierarchy"/>
    <dgm:cxn modelId="{F04F7CD7-FD85-4EF2-B3D0-5ED3E2AF8E98}" type="presParOf" srcId="{CA09A9A7-1C7C-4D2A-9291-42739F9DED1B}" destId="{B76364DD-E80A-4EBF-AB4C-7B64184C406F}" srcOrd="0" destOrd="0" presId="urn:microsoft.com/office/officeart/2009/layout/CirclePictureHierarchy"/>
    <dgm:cxn modelId="{D6412E18-DC91-48AE-89A7-CBF7FDEDAFDA}" type="presParOf" srcId="{CA09A9A7-1C7C-4D2A-9291-42739F9DED1B}" destId="{CFD9F09B-9A1A-455C-BC42-145221E53C05}" srcOrd="1" destOrd="0" presId="urn:microsoft.com/office/officeart/2009/layout/CirclePictureHierarchy"/>
    <dgm:cxn modelId="{599C60C9-7286-43CC-9DD6-2EC5939EE4ED}" type="presParOf" srcId="{CFD9F09B-9A1A-455C-BC42-145221E53C05}" destId="{326D665C-7CCE-4552-B38F-659172AAA1F7}" srcOrd="0" destOrd="0" presId="urn:microsoft.com/office/officeart/2009/layout/CirclePictureHierarchy"/>
    <dgm:cxn modelId="{07273723-9B94-4FC5-B431-ED0F7958ECDA}" type="presParOf" srcId="{326D665C-7CCE-4552-B38F-659172AAA1F7}" destId="{7F4D502F-7F85-4D9A-B03A-5B9F23776C26}" srcOrd="0" destOrd="0" presId="urn:microsoft.com/office/officeart/2009/layout/CirclePictureHierarchy"/>
    <dgm:cxn modelId="{BFE40DB1-BA2A-464B-9FBE-8BFE187AB72D}" type="presParOf" srcId="{326D665C-7CCE-4552-B38F-659172AAA1F7}" destId="{946CB45D-795F-4219-B0A5-4839B80D7793}" srcOrd="1" destOrd="0" presId="urn:microsoft.com/office/officeart/2009/layout/CirclePictureHierarchy"/>
    <dgm:cxn modelId="{5B4407D6-4CB2-4FE1-AFE5-A8BB2F928272}" type="presParOf" srcId="{CFD9F09B-9A1A-455C-BC42-145221E53C05}" destId="{2721DEA1-F2EF-4C0A-A9A8-AC95556277C7}" srcOrd="1" destOrd="0" presId="urn:microsoft.com/office/officeart/2009/layout/CirclePictureHierarchy"/>
    <dgm:cxn modelId="{0D100399-C9C7-4AE6-9507-6509262D8729}" type="presParOf" srcId="{CA09A9A7-1C7C-4D2A-9291-42739F9DED1B}" destId="{C409D44B-C604-46FF-9490-9BD3E51B28AE}" srcOrd="2" destOrd="0" presId="urn:microsoft.com/office/officeart/2009/layout/CirclePictureHierarchy"/>
    <dgm:cxn modelId="{D983FFCE-0B11-48ED-9B49-494210718422}" type="presParOf" srcId="{CA09A9A7-1C7C-4D2A-9291-42739F9DED1B}" destId="{7D43F083-20B2-4FF1-9387-89216DAEA44B}" srcOrd="3" destOrd="0" presId="urn:microsoft.com/office/officeart/2009/layout/CirclePictureHierarchy"/>
    <dgm:cxn modelId="{05B619E0-08F7-4527-8FFF-BEB106FFE49C}" type="presParOf" srcId="{7D43F083-20B2-4FF1-9387-89216DAEA44B}" destId="{FFF9F1F7-40C6-455B-ABB0-7A666C31ED4E}" srcOrd="0" destOrd="0" presId="urn:microsoft.com/office/officeart/2009/layout/CirclePictureHierarchy"/>
    <dgm:cxn modelId="{901F01DB-6FBE-4ACB-AE34-272CABF71437}" type="presParOf" srcId="{FFF9F1F7-40C6-455B-ABB0-7A666C31ED4E}" destId="{7712ACD0-654D-4A85-9D02-DD2E894C3FE3}" srcOrd="0" destOrd="0" presId="urn:microsoft.com/office/officeart/2009/layout/CirclePictureHierarchy"/>
    <dgm:cxn modelId="{64C5C8CA-9A1B-4A14-990E-C4EA2FD18588}" type="presParOf" srcId="{FFF9F1F7-40C6-455B-ABB0-7A666C31ED4E}" destId="{80CB4462-A618-40EC-ACD1-CD647AC01267}" srcOrd="1" destOrd="0" presId="urn:microsoft.com/office/officeart/2009/layout/CirclePictureHierarchy"/>
    <dgm:cxn modelId="{F331AE6E-B236-4425-802D-832A600EF19E}" type="presParOf" srcId="{7D43F083-20B2-4FF1-9387-89216DAEA44B}" destId="{4EA920F5-6813-42C6-8C19-77B43DC28DF8}" srcOrd="1" destOrd="0" presId="urn:microsoft.com/office/officeart/2009/layout/CirclePictureHierarchy"/>
    <dgm:cxn modelId="{76EA7AE4-6527-4B8E-A0FE-9ACAB495F9CA}" type="presParOf" srcId="{CA09A9A7-1C7C-4D2A-9291-42739F9DED1B}" destId="{B7B08A24-8471-415B-837F-518FBA337AF8}" srcOrd="4" destOrd="0" presId="urn:microsoft.com/office/officeart/2009/layout/CirclePictureHierarchy"/>
    <dgm:cxn modelId="{DB8AA61A-4DA2-4C20-BDCA-410D77B78A8D}" type="presParOf" srcId="{CA09A9A7-1C7C-4D2A-9291-42739F9DED1B}" destId="{992F3420-BE01-4667-A3B6-4D191B38383E}" srcOrd="5" destOrd="0" presId="urn:microsoft.com/office/officeart/2009/layout/CirclePictureHierarchy"/>
    <dgm:cxn modelId="{4B19F19F-22BC-485B-AFC9-C044A2A7F188}" type="presParOf" srcId="{992F3420-BE01-4667-A3B6-4D191B38383E}" destId="{8B7D2E01-02C2-4123-B554-97D2AFB7F3B9}" srcOrd="0" destOrd="0" presId="urn:microsoft.com/office/officeart/2009/layout/CirclePictureHierarchy"/>
    <dgm:cxn modelId="{10C41AC7-329C-4E6D-81FF-651090F5C38A}" type="presParOf" srcId="{8B7D2E01-02C2-4123-B554-97D2AFB7F3B9}" destId="{F676F55A-E5CB-4D58-9E7C-290D040C8207}" srcOrd="0" destOrd="0" presId="urn:microsoft.com/office/officeart/2009/layout/CirclePictureHierarchy"/>
    <dgm:cxn modelId="{ACB3D536-AA19-43C3-8D40-D2DDFF9EC17C}" type="presParOf" srcId="{8B7D2E01-02C2-4123-B554-97D2AFB7F3B9}" destId="{8E0A4165-6FBF-49CD-80CA-DE265934F0DA}" srcOrd="1" destOrd="0" presId="urn:microsoft.com/office/officeart/2009/layout/CirclePictureHierarchy"/>
    <dgm:cxn modelId="{F733BD19-6BC0-4015-87A4-BD0BF54FAA08}" type="presParOf" srcId="{992F3420-BE01-4667-A3B6-4D191B38383E}" destId="{6B18C087-03F2-40F2-B970-BA9E98560C0E}" srcOrd="1" destOrd="0" presId="urn:microsoft.com/office/officeart/2009/layout/CirclePictureHierarchy"/>
    <dgm:cxn modelId="{BD925D8D-B594-4B26-9CC7-1E6673256C21}" type="presParOf" srcId="{6B18C087-03F2-40F2-B970-BA9E98560C0E}" destId="{5A3065CA-B8F9-40FB-9179-C76A6B63A575}" srcOrd="0" destOrd="0" presId="urn:microsoft.com/office/officeart/2009/layout/CirclePictureHierarchy"/>
    <dgm:cxn modelId="{AB2FB6CE-671A-4643-A2B0-77C872757ADC}" type="presParOf" srcId="{6B18C087-03F2-40F2-B970-BA9E98560C0E}" destId="{77B12A46-1E14-404D-AE0E-758F653EC0DC}" srcOrd="1" destOrd="0" presId="urn:microsoft.com/office/officeart/2009/layout/CirclePictureHierarchy"/>
    <dgm:cxn modelId="{AC310CBF-63A7-4E7C-95B3-72067D197D9B}" type="presParOf" srcId="{77B12A46-1E14-404D-AE0E-758F653EC0DC}" destId="{16880E8E-490F-41A1-A94D-25F4D2ACC8B9}" srcOrd="0" destOrd="0" presId="urn:microsoft.com/office/officeart/2009/layout/CirclePictureHierarchy"/>
    <dgm:cxn modelId="{0432DB62-870F-4EFE-9691-29D26EA0BD11}" type="presParOf" srcId="{16880E8E-490F-41A1-A94D-25F4D2ACC8B9}" destId="{089FA4E3-B502-419F-8CDA-39846F6154C9}" srcOrd="0" destOrd="0" presId="urn:microsoft.com/office/officeart/2009/layout/CirclePictureHierarchy"/>
    <dgm:cxn modelId="{A467A382-F999-4AF6-8DF1-E6EF566823BE}" type="presParOf" srcId="{16880E8E-490F-41A1-A94D-25F4D2ACC8B9}" destId="{2D85B86A-A5EA-4B38-920B-8123423D9FF5}" srcOrd="1" destOrd="0" presId="urn:microsoft.com/office/officeart/2009/layout/CirclePictureHierarchy"/>
    <dgm:cxn modelId="{10AA8EC0-ADC4-40CA-A9A4-F2B454FBB34F}" type="presParOf" srcId="{77B12A46-1E14-404D-AE0E-758F653EC0DC}" destId="{92A17BF8-FAD6-4ADA-9604-D3D967F2EF4B}" srcOrd="1" destOrd="0" presId="urn:microsoft.com/office/officeart/2009/layout/CirclePictureHierarchy"/>
    <dgm:cxn modelId="{E8F44ADE-393A-4B58-B7D2-A691BE8068B3}" type="presParOf" srcId="{6B18C087-03F2-40F2-B970-BA9E98560C0E}" destId="{092E558F-206E-44E0-B024-A4D1AC382C58}" srcOrd="2" destOrd="0" presId="urn:microsoft.com/office/officeart/2009/layout/CirclePictureHierarchy"/>
    <dgm:cxn modelId="{F4DEE919-90EF-4A0B-87F8-5C66AFA5F760}" type="presParOf" srcId="{6B18C087-03F2-40F2-B970-BA9E98560C0E}" destId="{285998CC-21DD-4FF4-B793-07FEFF8FD120}" srcOrd="3" destOrd="0" presId="urn:microsoft.com/office/officeart/2009/layout/CirclePictureHierarchy"/>
    <dgm:cxn modelId="{82A63B84-6645-468A-9747-C3F0813D7F79}" type="presParOf" srcId="{285998CC-21DD-4FF4-B793-07FEFF8FD120}" destId="{29A18B07-FF7A-4C06-A963-AE322AAEBA17}" srcOrd="0" destOrd="0" presId="urn:microsoft.com/office/officeart/2009/layout/CirclePictureHierarchy"/>
    <dgm:cxn modelId="{FAE1CAE8-B21B-4996-8FB8-2ADFE68CCF0D}" type="presParOf" srcId="{29A18B07-FF7A-4C06-A963-AE322AAEBA17}" destId="{3CA1E30A-A0A1-4EFB-AA06-5CE632CFE1C9}" srcOrd="0" destOrd="0" presId="urn:microsoft.com/office/officeart/2009/layout/CirclePictureHierarchy"/>
    <dgm:cxn modelId="{DC0961D3-9F80-45FC-9201-7B8D439280D6}" type="presParOf" srcId="{29A18B07-FF7A-4C06-A963-AE322AAEBA17}" destId="{D2AF35B9-458A-48F4-8D4C-82F6E954D58C}" srcOrd="1" destOrd="0" presId="urn:microsoft.com/office/officeart/2009/layout/CirclePictureHierarchy"/>
    <dgm:cxn modelId="{5B577903-FA6F-4A3E-894F-A447D6CD2DB7}" type="presParOf" srcId="{285998CC-21DD-4FF4-B793-07FEFF8FD120}" destId="{701AF4D9-294D-4840-8B8E-A8A60A75996A}" srcOrd="1" destOrd="0" presId="urn:microsoft.com/office/officeart/2009/layout/CirclePictureHierarchy"/>
    <dgm:cxn modelId="{34A54CDD-A394-4715-B11F-044DF16823B1}" type="presParOf" srcId="{6B18C087-03F2-40F2-B970-BA9E98560C0E}" destId="{79F68956-6907-4A50-A845-A1331AAC77BA}" srcOrd="4" destOrd="0" presId="urn:microsoft.com/office/officeart/2009/layout/CirclePictureHierarchy"/>
    <dgm:cxn modelId="{B71B2DAA-BE70-43AA-824B-A8E70DDDF830}" type="presParOf" srcId="{6B18C087-03F2-40F2-B970-BA9E98560C0E}" destId="{4DE76AD9-87A3-4B05-B20F-AB312B40571D}" srcOrd="5" destOrd="0" presId="urn:microsoft.com/office/officeart/2009/layout/CirclePictureHierarchy"/>
    <dgm:cxn modelId="{43FE3D46-B311-4EFB-BD98-5D224A08F5E6}" type="presParOf" srcId="{4DE76AD9-87A3-4B05-B20F-AB312B40571D}" destId="{4A4007C7-006E-4427-8AE5-C9F9B7BD4678}" srcOrd="0" destOrd="0" presId="urn:microsoft.com/office/officeart/2009/layout/CirclePictureHierarchy"/>
    <dgm:cxn modelId="{8D2AF88C-F044-4885-A1D9-B8070F298D2D}" type="presParOf" srcId="{4A4007C7-006E-4427-8AE5-C9F9B7BD4678}" destId="{A530FFC4-44A0-4C86-8141-13A3C89CAF23}" srcOrd="0" destOrd="0" presId="urn:microsoft.com/office/officeart/2009/layout/CirclePictureHierarchy"/>
    <dgm:cxn modelId="{4D2B6823-4F16-482C-A980-AE902E729030}" type="presParOf" srcId="{4A4007C7-006E-4427-8AE5-C9F9B7BD4678}" destId="{2F29FF54-258F-4EB5-A4D9-291E445976A2}" srcOrd="1" destOrd="0" presId="urn:microsoft.com/office/officeart/2009/layout/CirclePictureHierarchy"/>
    <dgm:cxn modelId="{502AB603-4182-4AE5-989F-F33AB3188689}" type="presParOf" srcId="{4DE76AD9-87A3-4B05-B20F-AB312B40571D}" destId="{A7185EE6-86CF-42CB-8D6B-37AFF6585943}" srcOrd="1" destOrd="0" presId="urn:microsoft.com/office/officeart/2009/layout/CirclePictureHierarchy"/>
    <dgm:cxn modelId="{E8837475-680C-4BE3-9A5A-C07815E00722}" type="presParOf" srcId="{6B18C087-03F2-40F2-B970-BA9E98560C0E}" destId="{63B8C589-ECF0-49C1-9D33-84D441AE826A}" srcOrd="6" destOrd="0" presId="urn:microsoft.com/office/officeart/2009/layout/CirclePictureHierarchy"/>
    <dgm:cxn modelId="{6D61B84C-F810-4520-8554-8A692429E7FC}" type="presParOf" srcId="{6B18C087-03F2-40F2-B970-BA9E98560C0E}" destId="{25DE1573-89BC-47C4-8A4A-B021264A1290}" srcOrd="7" destOrd="0" presId="urn:microsoft.com/office/officeart/2009/layout/CirclePictureHierarchy"/>
    <dgm:cxn modelId="{09D2FC9F-BB40-4C38-8066-0379AC202F9C}" type="presParOf" srcId="{25DE1573-89BC-47C4-8A4A-B021264A1290}" destId="{853C3E37-9A1F-40E5-AFB5-320CEF65E9E2}" srcOrd="0" destOrd="0" presId="urn:microsoft.com/office/officeart/2009/layout/CirclePictureHierarchy"/>
    <dgm:cxn modelId="{CA461B0C-348F-400E-82DE-53557FE79D0D}" type="presParOf" srcId="{853C3E37-9A1F-40E5-AFB5-320CEF65E9E2}" destId="{628262E3-46AE-455B-9524-06EAAC33D682}" srcOrd="0" destOrd="0" presId="urn:microsoft.com/office/officeart/2009/layout/CirclePictureHierarchy"/>
    <dgm:cxn modelId="{626EBB9E-17B1-42AB-8530-B8ABE3532AD5}" type="presParOf" srcId="{853C3E37-9A1F-40E5-AFB5-320CEF65E9E2}" destId="{070C222B-96AF-451B-A6FB-8BDA6E014E0C}" srcOrd="1" destOrd="0" presId="urn:microsoft.com/office/officeart/2009/layout/CirclePictureHierarchy"/>
    <dgm:cxn modelId="{6CE942B4-815C-4B3F-9794-D9E64984A97C}" type="presParOf" srcId="{25DE1573-89BC-47C4-8A4A-B021264A1290}" destId="{EE5F3639-EA37-4F9E-B420-91C675D4042F}" srcOrd="1" destOrd="0" presId="urn:microsoft.com/office/officeart/2009/layout/CirclePictureHierarchy"/>
    <dgm:cxn modelId="{B9090CB8-2CA7-4A9B-A7D4-044B253F817E}" type="presParOf" srcId="{CA09A9A7-1C7C-4D2A-9291-42739F9DED1B}" destId="{C1F79E2B-3B10-4222-9A5B-0200EDC4B4E2}" srcOrd="6" destOrd="0" presId="urn:microsoft.com/office/officeart/2009/layout/CirclePictureHierarchy"/>
    <dgm:cxn modelId="{A6A4F29B-5BF0-470F-878A-4477DE3880A0}" type="presParOf" srcId="{CA09A9A7-1C7C-4D2A-9291-42739F9DED1B}" destId="{AF5F67F7-26E2-479B-A3BB-EEDC87B510FE}" srcOrd="7" destOrd="0" presId="urn:microsoft.com/office/officeart/2009/layout/CirclePictureHierarchy"/>
    <dgm:cxn modelId="{660C3585-FA96-45FA-8CFC-ABB60A2F1998}" type="presParOf" srcId="{AF5F67F7-26E2-479B-A3BB-EEDC87B510FE}" destId="{0A50DC24-7400-4C60-8F80-D9174F285121}" srcOrd="0" destOrd="0" presId="urn:microsoft.com/office/officeart/2009/layout/CirclePictureHierarchy"/>
    <dgm:cxn modelId="{9ED6F802-8F61-4159-98A4-56EE6AD7D63C}" type="presParOf" srcId="{0A50DC24-7400-4C60-8F80-D9174F285121}" destId="{EF22E2EF-56DA-45A8-8A1D-A6545E5D6858}" srcOrd="0" destOrd="0" presId="urn:microsoft.com/office/officeart/2009/layout/CirclePictureHierarchy"/>
    <dgm:cxn modelId="{06F20DB0-EBF6-4485-B832-D4D3D9B873F9}" type="presParOf" srcId="{0A50DC24-7400-4C60-8F80-D9174F285121}" destId="{9F3B0657-65F6-4DFD-86FC-0C762D4294EB}" srcOrd="1" destOrd="0" presId="urn:microsoft.com/office/officeart/2009/layout/CirclePictureHierarchy"/>
    <dgm:cxn modelId="{2C0140D8-8256-4260-AFB8-6924DA8A3A86}" type="presParOf" srcId="{AF5F67F7-26E2-479B-A3BB-EEDC87B510FE}" destId="{0D44CEF7-DABF-4D96-99A1-804658BC46CB}" srcOrd="1" destOrd="0" presId="urn:microsoft.com/office/officeart/2009/layout/CirclePictureHierarchy"/>
    <dgm:cxn modelId="{13A6C0C2-A550-4F80-B9A0-D3B24DB87989}" type="presParOf" srcId="{CA09A9A7-1C7C-4D2A-9291-42739F9DED1B}" destId="{FE029BD4-9F2F-434F-920D-5B305B9F341D}" srcOrd="8" destOrd="0" presId="urn:microsoft.com/office/officeart/2009/layout/CirclePictureHierarchy"/>
    <dgm:cxn modelId="{71166991-0BEA-4074-A0D3-F51EF09A1EE4}" type="presParOf" srcId="{CA09A9A7-1C7C-4D2A-9291-42739F9DED1B}" destId="{16676059-9E30-4F25-A5B9-1D399525A43A}" srcOrd="9" destOrd="0" presId="urn:microsoft.com/office/officeart/2009/layout/CirclePictureHierarchy"/>
    <dgm:cxn modelId="{71A53975-51FE-482F-AC9D-C359B9042FB2}" type="presParOf" srcId="{16676059-9E30-4F25-A5B9-1D399525A43A}" destId="{2715252F-9C90-49EB-ABEF-27D1E1B51B79}" srcOrd="0" destOrd="0" presId="urn:microsoft.com/office/officeart/2009/layout/CirclePictureHierarchy"/>
    <dgm:cxn modelId="{0F2BDF96-41C4-4786-9FCC-A50D7EE156A6}" type="presParOf" srcId="{2715252F-9C90-49EB-ABEF-27D1E1B51B79}" destId="{68A9F9BA-F3DC-4CAA-A35F-9D972268B7BA}" srcOrd="0" destOrd="0" presId="urn:microsoft.com/office/officeart/2009/layout/CirclePictureHierarchy"/>
    <dgm:cxn modelId="{E6F303EC-D07A-466C-9371-5C03DDCAD6D8}" type="presParOf" srcId="{2715252F-9C90-49EB-ABEF-27D1E1B51B79}" destId="{2E4BA953-2F82-4341-B45E-8B8FF4A00B6B}" srcOrd="1" destOrd="0" presId="urn:microsoft.com/office/officeart/2009/layout/CirclePictureHierarchy"/>
    <dgm:cxn modelId="{218C3E6D-3086-4F61-A5E6-CB2995E7AB71}" type="presParOf" srcId="{16676059-9E30-4F25-A5B9-1D399525A43A}" destId="{C9F75EF7-CDC6-456B-884B-28B6ADA95D94}" srcOrd="1" destOrd="0" presId="urn:microsoft.com/office/officeart/2009/layout/CirclePictureHierarchy"/>
    <dgm:cxn modelId="{2EC85E88-DA3F-4364-A0BD-ECF3157CEC04}" type="presParOf" srcId="{143475AF-C123-4A7F-86C6-7B515E09F2BB}" destId="{16C2DA3A-8155-44FF-9C03-8CE9B0367C40}" srcOrd="2" destOrd="0" presId="urn:microsoft.com/office/officeart/2009/layout/CirclePictureHierarchy"/>
    <dgm:cxn modelId="{4B05D1CE-E319-4DD7-A3BE-B450616416BB}" type="presParOf" srcId="{16C2DA3A-8155-44FF-9C03-8CE9B0367C40}" destId="{BFE5112C-544F-42E1-8722-4C0D89D299D6}" srcOrd="0" destOrd="0" presId="urn:microsoft.com/office/officeart/2009/layout/CirclePictureHierarchy"/>
    <dgm:cxn modelId="{A0F69546-75B5-4DD2-83E1-E8999422D8C1}" type="presParOf" srcId="{BFE5112C-544F-42E1-8722-4C0D89D299D6}" destId="{E82713BC-3BB4-40DA-B5FA-151DA5679E12}" srcOrd="0" destOrd="0" presId="urn:microsoft.com/office/officeart/2009/layout/CirclePictureHierarchy"/>
    <dgm:cxn modelId="{299AEB42-8EC8-41AD-A2AA-521E338E2A92}" type="presParOf" srcId="{BFE5112C-544F-42E1-8722-4C0D89D299D6}" destId="{01269971-1F4E-40B4-88C3-7ADFD8175332}" srcOrd="1" destOrd="0" presId="urn:microsoft.com/office/officeart/2009/layout/CirclePictureHierarchy"/>
    <dgm:cxn modelId="{84555307-F783-40E3-AA46-302BE808ABE0}" type="presParOf" srcId="{16C2DA3A-8155-44FF-9C03-8CE9B0367C40}" destId="{570D46CD-1CF5-4E95-AD19-23051C645E7A}" srcOrd="1" destOrd="0" presId="urn:microsoft.com/office/officeart/2009/layout/CirclePictureHierarchy"/>
  </dgm:cxnLst>
  <dgm:bg>
    <a:solidFill>
      <a:schemeClr val="accent2">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029BD4-9F2F-434F-920D-5B305B9F341D}">
      <dsp:nvSpPr>
        <dsp:cNvPr id="0" name=""/>
        <dsp:cNvSpPr/>
      </dsp:nvSpPr>
      <dsp:spPr>
        <a:xfrm>
          <a:off x="4657669" y="1762718"/>
          <a:ext cx="4414339" cy="205228"/>
        </a:xfrm>
        <a:custGeom>
          <a:avLst/>
          <a:gdLst/>
          <a:ahLst/>
          <a:cxnLst/>
          <a:rect l="0" t="0" r="0" b="0"/>
          <a:pathLst>
            <a:path>
              <a:moveTo>
                <a:pt x="0" y="0"/>
              </a:moveTo>
              <a:lnTo>
                <a:pt x="0" y="92910"/>
              </a:lnTo>
              <a:lnTo>
                <a:pt x="4414339" y="92910"/>
              </a:lnTo>
              <a:lnTo>
                <a:pt x="4414339" y="20522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1F79E2B-3B10-4222-9A5B-0200EDC4B4E2}">
      <dsp:nvSpPr>
        <dsp:cNvPr id="0" name=""/>
        <dsp:cNvSpPr/>
      </dsp:nvSpPr>
      <dsp:spPr>
        <a:xfrm>
          <a:off x="4657669" y="1762718"/>
          <a:ext cx="2282099" cy="205228"/>
        </a:xfrm>
        <a:custGeom>
          <a:avLst/>
          <a:gdLst/>
          <a:ahLst/>
          <a:cxnLst/>
          <a:rect l="0" t="0" r="0" b="0"/>
          <a:pathLst>
            <a:path>
              <a:moveTo>
                <a:pt x="0" y="0"/>
              </a:moveTo>
              <a:lnTo>
                <a:pt x="0" y="92910"/>
              </a:lnTo>
              <a:lnTo>
                <a:pt x="2282099" y="92910"/>
              </a:lnTo>
              <a:lnTo>
                <a:pt x="2282099" y="20522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3B8C589-ECF0-49C1-9D33-84D441AE826A}">
      <dsp:nvSpPr>
        <dsp:cNvPr id="0" name=""/>
        <dsp:cNvSpPr/>
      </dsp:nvSpPr>
      <dsp:spPr>
        <a:xfrm>
          <a:off x="4650680" y="2911137"/>
          <a:ext cx="3236878" cy="252147"/>
        </a:xfrm>
        <a:custGeom>
          <a:avLst/>
          <a:gdLst/>
          <a:ahLst/>
          <a:cxnLst/>
          <a:rect l="0" t="0" r="0" b="0"/>
          <a:pathLst>
            <a:path>
              <a:moveTo>
                <a:pt x="0" y="0"/>
              </a:moveTo>
              <a:lnTo>
                <a:pt x="0" y="139828"/>
              </a:lnTo>
              <a:lnTo>
                <a:pt x="3236878" y="139828"/>
              </a:lnTo>
              <a:lnTo>
                <a:pt x="3236878" y="252147"/>
              </a:lnTo>
            </a:path>
          </a:pathLst>
        </a:custGeom>
        <a:noFill/>
        <a:ln w="25400" cap="flat" cmpd="sng" algn="ctr">
          <a:solidFill>
            <a:srgbClr val="1F497D">
              <a:shade val="8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9F68956-6907-4A50-A845-A1331AAC77BA}">
      <dsp:nvSpPr>
        <dsp:cNvPr id="0" name=""/>
        <dsp:cNvSpPr/>
      </dsp:nvSpPr>
      <dsp:spPr>
        <a:xfrm>
          <a:off x="4650680" y="2911137"/>
          <a:ext cx="1025931" cy="252147"/>
        </a:xfrm>
        <a:custGeom>
          <a:avLst/>
          <a:gdLst/>
          <a:ahLst/>
          <a:cxnLst/>
          <a:rect l="0" t="0" r="0" b="0"/>
          <a:pathLst>
            <a:path>
              <a:moveTo>
                <a:pt x="0" y="0"/>
              </a:moveTo>
              <a:lnTo>
                <a:pt x="0" y="139828"/>
              </a:lnTo>
              <a:lnTo>
                <a:pt x="1025931" y="139828"/>
              </a:lnTo>
              <a:lnTo>
                <a:pt x="1025931" y="252147"/>
              </a:lnTo>
            </a:path>
          </a:pathLst>
        </a:custGeom>
        <a:noFill/>
        <a:ln w="25400" cap="flat" cmpd="sng" algn="ctr">
          <a:solidFill>
            <a:srgbClr val="1F497D">
              <a:shade val="8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92E558F-206E-44E0-B024-A4D1AC382C58}">
      <dsp:nvSpPr>
        <dsp:cNvPr id="0" name=""/>
        <dsp:cNvSpPr/>
      </dsp:nvSpPr>
      <dsp:spPr>
        <a:xfrm>
          <a:off x="3536453" y="2911137"/>
          <a:ext cx="1114226" cy="252147"/>
        </a:xfrm>
        <a:custGeom>
          <a:avLst/>
          <a:gdLst/>
          <a:ahLst/>
          <a:cxnLst/>
          <a:rect l="0" t="0" r="0" b="0"/>
          <a:pathLst>
            <a:path>
              <a:moveTo>
                <a:pt x="1114226" y="0"/>
              </a:moveTo>
              <a:lnTo>
                <a:pt x="1114226" y="139828"/>
              </a:lnTo>
              <a:lnTo>
                <a:pt x="0" y="139828"/>
              </a:lnTo>
              <a:lnTo>
                <a:pt x="0" y="252147"/>
              </a:lnTo>
            </a:path>
          </a:pathLst>
        </a:custGeom>
        <a:noFill/>
        <a:ln w="25400" cap="flat" cmpd="sng" algn="ctr">
          <a:solidFill>
            <a:srgbClr val="1F497D">
              <a:shade val="8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5A3065CA-B8F9-40FB-9179-C76A6B63A575}">
      <dsp:nvSpPr>
        <dsp:cNvPr id="0" name=""/>
        <dsp:cNvSpPr/>
      </dsp:nvSpPr>
      <dsp:spPr>
        <a:xfrm>
          <a:off x="1454200" y="2911137"/>
          <a:ext cx="3196479" cy="252147"/>
        </a:xfrm>
        <a:custGeom>
          <a:avLst/>
          <a:gdLst/>
          <a:ahLst/>
          <a:cxnLst/>
          <a:rect l="0" t="0" r="0" b="0"/>
          <a:pathLst>
            <a:path>
              <a:moveTo>
                <a:pt x="3196479" y="0"/>
              </a:moveTo>
              <a:lnTo>
                <a:pt x="3196479" y="139828"/>
              </a:lnTo>
              <a:lnTo>
                <a:pt x="0" y="139828"/>
              </a:lnTo>
              <a:lnTo>
                <a:pt x="0" y="252147"/>
              </a:lnTo>
            </a:path>
          </a:pathLst>
        </a:custGeom>
        <a:noFill/>
        <a:ln w="25400" cap="flat" cmpd="sng" algn="ctr">
          <a:solidFill>
            <a:srgbClr val="1F497D">
              <a:shade val="8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7B08A24-8471-415B-837F-518FBA337AF8}">
      <dsp:nvSpPr>
        <dsp:cNvPr id="0" name=""/>
        <dsp:cNvSpPr/>
      </dsp:nvSpPr>
      <dsp:spPr>
        <a:xfrm>
          <a:off x="4604960" y="1762718"/>
          <a:ext cx="91440" cy="177718"/>
        </a:xfrm>
        <a:custGeom>
          <a:avLst/>
          <a:gdLst/>
          <a:ahLst/>
          <a:cxnLst/>
          <a:rect l="0" t="0" r="0" b="0"/>
          <a:pathLst>
            <a:path>
              <a:moveTo>
                <a:pt x="52708" y="0"/>
              </a:moveTo>
              <a:lnTo>
                <a:pt x="52708" y="65400"/>
              </a:lnTo>
              <a:lnTo>
                <a:pt x="45720" y="65400"/>
              </a:lnTo>
              <a:lnTo>
                <a:pt x="45720" y="17771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409D44B-C604-46FF-9490-9BD3E51B28AE}">
      <dsp:nvSpPr>
        <dsp:cNvPr id="0" name=""/>
        <dsp:cNvSpPr/>
      </dsp:nvSpPr>
      <dsp:spPr>
        <a:xfrm>
          <a:off x="2571030" y="1762718"/>
          <a:ext cx="2086639" cy="205228"/>
        </a:xfrm>
        <a:custGeom>
          <a:avLst/>
          <a:gdLst/>
          <a:ahLst/>
          <a:cxnLst/>
          <a:rect l="0" t="0" r="0" b="0"/>
          <a:pathLst>
            <a:path>
              <a:moveTo>
                <a:pt x="2086639" y="0"/>
              </a:moveTo>
              <a:lnTo>
                <a:pt x="2086639" y="92910"/>
              </a:lnTo>
              <a:lnTo>
                <a:pt x="0" y="92910"/>
              </a:lnTo>
              <a:lnTo>
                <a:pt x="0" y="20522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76364DD-E80A-4EBF-AB4C-7B64184C406F}">
      <dsp:nvSpPr>
        <dsp:cNvPr id="0" name=""/>
        <dsp:cNvSpPr/>
      </dsp:nvSpPr>
      <dsp:spPr>
        <a:xfrm>
          <a:off x="458287" y="1762718"/>
          <a:ext cx="4199381" cy="205228"/>
        </a:xfrm>
        <a:custGeom>
          <a:avLst/>
          <a:gdLst/>
          <a:ahLst/>
          <a:cxnLst/>
          <a:rect l="0" t="0" r="0" b="0"/>
          <a:pathLst>
            <a:path>
              <a:moveTo>
                <a:pt x="4199381" y="0"/>
              </a:moveTo>
              <a:lnTo>
                <a:pt x="4199381" y="92910"/>
              </a:lnTo>
              <a:lnTo>
                <a:pt x="0" y="92910"/>
              </a:lnTo>
              <a:lnTo>
                <a:pt x="0" y="20522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DCF06F5-F0BD-40BE-B169-C360809371BE}">
      <dsp:nvSpPr>
        <dsp:cNvPr id="0" name=""/>
        <dsp:cNvSpPr/>
      </dsp:nvSpPr>
      <dsp:spPr>
        <a:xfrm>
          <a:off x="2315739" y="820089"/>
          <a:ext cx="1195804" cy="1013456"/>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8E345AFD-8CB2-402F-9053-BB13AB481021}">
      <dsp:nvSpPr>
        <dsp:cNvPr id="0" name=""/>
        <dsp:cNvSpPr/>
      </dsp:nvSpPr>
      <dsp:spPr>
        <a:xfrm>
          <a:off x="1239984" y="1198418"/>
          <a:ext cx="1361151"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tr-TR" sz="1050" b="0" kern="1200" dirty="0">
              <a:solidFill>
                <a:sysClr val="windowText" lastClr="000000">
                  <a:hueOff val="0"/>
                  <a:satOff val="0"/>
                  <a:lumOff val="0"/>
                  <a:alphaOff val="0"/>
                </a:sysClr>
              </a:solidFill>
              <a:latin typeface="Arial" pitchFamily="34" charset="0"/>
              <a:ea typeface="+mn-ea"/>
              <a:cs typeface="Arial" pitchFamily="34" charset="0"/>
            </a:rPr>
            <a:t> Yönetim Kurulu</a:t>
          </a:r>
        </a:p>
      </dsp:txBody>
      <dsp:txXfrm>
        <a:off x="1239984" y="1198418"/>
        <a:ext cx="1361151" cy="718839"/>
      </dsp:txXfrm>
    </dsp:sp>
    <dsp:sp modelId="{94C9EA87-44FC-42B7-9E04-CCAAD396A751}">
      <dsp:nvSpPr>
        <dsp:cNvPr id="0" name=""/>
        <dsp:cNvSpPr/>
      </dsp:nvSpPr>
      <dsp:spPr>
        <a:xfrm>
          <a:off x="4051644" y="790990"/>
          <a:ext cx="1212050" cy="971727"/>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19000" b="-19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37AE0E96-E21A-4F5D-85B1-92D193CBD70B}">
      <dsp:nvSpPr>
        <dsp:cNvPr id="0" name=""/>
        <dsp:cNvSpPr/>
      </dsp:nvSpPr>
      <dsp:spPr>
        <a:xfrm>
          <a:off x="5288699" y="1255160"/>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tr-TR" sz="1050" b="0" kern="1200" dirty="0">
              <a:solidFill>
                <a:sysClr val="windowText" lastClr="000000">
                  <a:hueOff val="0"/>
                  <a:satOff val="0"/>
                  <a:lumOff val="0"/>
                  <a:alphaOff val="0"/>
                </a:sysClr>
              </a:solidFill>
              <a:latin typeface="Arial" pitchFamily="34" charset="0"/>
              <a:ea typeface="+mn-ea"/>
              <a:cs typeface="Arial" pitchFamily="34" charset="0"/>
            </a:rPr>
            <a:t>Dekan</a:t>
          </a:r>
        </a:p>
      </dsp:txBody>
      <dsp:txXfrm>
        <a:off x="5288699" y="1255160"/>
        <a:ext cx="1078259" cy="718839"/>
      </dsp:txXfrm>
    </dsp:sp>
    <dsp:sp modelId="{7F4D502F-7F85-4D9A-B03A-5B9F23776C26}">
      <dsp:nvSpPr>
        <dsp:cNvPr id="0" name=""/>
        <dsp:cNvSpPr/>
      </dsp:nvSpPr>
      <dsp:spPr>
        <a:xfrm>
          <a:off x="5911" y="1967947"/>
          <a:ext cx="904753" cy="1000244"/>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t="-5000" b="-5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946CB45D-795F-4219-B0A5-4839B80D7793}">
      <dsp:nvSpPr>
        <dsp:cNvPr id="0" name=""/>
        <dsp:cNvSpPr/>
      </dsp:nvSpPr>
      <dsp:spPr>
        <a:xfrm>
          <a:off x="953514" y="2203859"/>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tr-TR" sz="1050" b="0" kern="1200" dirty="0">
              <a:solidFill>
                <a:sysClr val="windowText" lastClr="000000">
                  <a:hueOff val="0"/>
                  <a:satOff val="0"/>
                  <a:lumOff val="0"/>
                  <a:alphaOff val="0"/>
                </a:sysClr>
              </a:solidFill>
              <a:latin typeface="Arial" pitchFamily="34" charset="0"/>
              <a:ea typeface="+mn-ea"/>
              <a:cs typeface="Arial" pitchFamily="34" charset="0"/>
            </a:rPr>
            <a:t>Dekan  Yardımcısı</a:t>
          </a:r>
        </a:p>
      </dsp:txBody>
      <dsp:txXfrm>
        <a:off x="953514" y="2203859"/>
        <a:ext cx="1078259" cy="718839"/>
      </dsp:txXfrm>
    </dsp:sp>
    <dsp:sp modelId="{7712ACD0-654D-4A85-9D02-DD2E894C3FE3}">
      <dsp:nvSpPr>
        <dsp:cNvPr id="0" name=""/>
        <dsp:cNvSpPr/>
      </dsp:nvSpPr>
      <dsp:spPr>
        <a:xfrm>
          <a:off x="2075677" y="1967947"/>
          <a:ext cx="990705" cy="1074945"/>
        </a:xfrm>
        <a:prstGeom prst="ellipse">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t="-12000" b="-12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80CB4462-A618-40EC-ACD1-CD647AC01267}">
      <dsp:nvSpPr>
        <dsp:cNvPr id="0" name=""/>
        <dsp:cNvSpPr/>
      </dsp:nvSpPr>
      <dsp:spPr>
        <a:xfrm>
          <a:off x="3124461" y="2183006"/>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tr-TR" sz="1050" b="0" kern="1200" dirty="0">
              <a:solidFill>
                <a:sysClr val="windowText" lastClr="000000">
                  <a:hueOff val="0"/>
                  <a:satOff val="0"/>
                  <a:lumOff val="0"/>
                  <a:alphaOff val="0"/>
                </a:sysClr>
              </a:solidFill>
              <a:latin typeface="Arial" pitchFamily="34" charset="0"/>
              <a:ea typeface="+mn-ea"/>
              <a:cs typeface="Arial" pitchFamily="34" charset="0"/>
            </a:rPr>
            <a:t>Dekan Yardımcısı</a:t>
          </a:r>
        </a:p>
      </dsp:txBody>
      <dsp:txXfrm>
        <a:off x="3124461" y="2183006"/>
        <a:ext cx="1078259" cy="718839"/>
      </dsp:txXfrm>
    </dsp:sp>
    <dsp:sp modelId="{F676F55A-E5CB-4D58-9E7C-290D040C8207}">
      <dsp:nvSpPr>
        <dsp:cNvPr id="0" name=""/>
        <dsp:cNvSpPr/>
      </dsp:nvSpPr>
      <dsp:spPr>
        <a:xfrm>
          <a:off x="4115888" y="1940437"/>
          <a:ext cx="1069583" cy="970699"/>
        </a:xfrm>
        <a:prstGeom prst="ellipse">
          <a:avLst/>
        </a:prstGeom>
        <a:solidFill>
          <a:schemeClr val="dk2">
            <a:hueOff val="0"/>
            <a:satOff val="0"/>
            <a:lumOff val="0"/>
            <a:alphaOff val="0"/>
          </a:schemeClr>
        </a:solid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8E0A4165-6FBF-49CD-80CA-DE265934F0DA}">
      <dsp:nvSpPr>
        <dsp:cNvPr id="0" name=""/>
        <dsp:cNvSpPr/>
      </dsp:nvSpPr>
      <dsp:spPr>
        <a:xfrm>
          <a:off x="5200183" y="2179383"/>
          <a:ext cx="1072544"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tr-TR" sz="1050" b="0" kern="1200" dirty="0">
              <a:solidFill>
                <a:sysClr val="windowText" lastClr="000000">
                  <a:hueOff val="0"/>
                  <a:satOff val="0"/>
                  <a:lumOff val="0"/>
                  <a:alphaOff val="0"/>
                </a:sysClr>
              </a:solidFill>
              <a:latin typeface="Arial" pitchFamily="34" charset="0"/>
              <a:ea typeface="+mn-ea"/>
              <a:cs typeface="Arial" pitchFamily="34" charset="0"/>
            </a:rPr>
            <a:t>Fakülte  Sekreteri</a:t>
          </a:r>
        </a:p>
      </dsp:txBody>
      <dsp:txXfrm>
        <a:off x="5200183" y="2179383"/>
        <a:ext cx="1072544" cy="718839"/>
      </dsp:txXfrm>
    </dsp:sp>
    <dsp:sp modelId="{089FA4E3-B502-419F-8CDA-39846F6154C9}">
      <dsp:nvSpPr>
        <dsp:cNvPr id="0" name=""/>
        <dsp:cNvSpPr/>
      </dsp:nvSpPr>
      <dsp:spPr>
        <a:xfrm>
          <a:off x="1021214" y="3163284"/>
          <a:ext cx="865971" cy="1284890"/>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2D85B86A-A5EA-4B38-920B-8123423D9FF5}">
      <dsp:nvSpPr>
        <dsp:cNvPr id="0" name=""/>
        <dsp:cNvSpPr/>
      </dsp:nvSpPr>
      <dsp:spPr>
        <a:xfrm>
          <a:off x="1910631" y="3473611"/>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tr-TR" sz="1200" b="0" kern="1200">
              <a:solidFill>
                <a:sysClr val="windowText" lastClr="000000">
                  <a:hueOff val="0"/>
                  <a:satOff val="0"/>
                  <a:lumOff val="0"/>
                  <a:alphaOff val="0"/>
                </a:sysClr>
              </a:solidFill>
              <a:latin typeface="Arial" pitchFamily="34" charset="0"/>
              <a:ea typeface="+mn-ea"/>
              <a:cs typeface="Arial" pitchFamily="34" charset="0"/>
            </a:rPr>
            <a:t>Yazı İşleri</a:t>
          </a:r>
        </a:p>
      </dsp:txBody>
      <dsp:txXfrm>
        <a:off x="1910631" y="3473611"/>
        <a:ext cx="1078259" cy="718839"/>
      </dsp:txXfrm>
    </dsp:sp>
    <dsp:sp modelId="{3CA1E30A-A0A1-4EFB-AA06-5CE632CFE1C9}">
      <dsp:nvSpPr>
        <dsp:cNvPr id="0" name=""/>
        <dsp:cNvSpPr/>
      </dsp:nvSpPr>
      <dsp:spPr>
        <a:xfrm>
          <a:off x="3071590" y="3163284"/>
          <a:ext cx="929725" cy="1228921"/>
        </a:xfrm>
        <a:prstGeom prst="ellipse">
          <a:avLst/>
        </a:prstGeom>
        <a:blipFill rotWithShape="1">
          <a:blip xmlns:r="http://schemas.openxmlformats.org/officeDocument/2006/relationships" r:embed="rId6"/>
          <a:stretch>
            <a:fillRect/>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D2AF35B9-458A-48F4-8D4C-82F6E954D58C}">
      <dsp:nvSpPr>
        <dsp:cNvPr id="0" name=""/>
        <dsp:cNvSpPr/>
      </dsp:nvSpPr>
      <dsp:spPr>
        <a:xfrm>
          <a:off x="4002578" y="3435929"/>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tr-TR" sz="1200" b="0" kern="1200">
              <a:solidFill>
                <a:sysClr val="windowText" lastClr="000000">
                  <a:hueOff val="0"/>
                  <a:satOff val="0"/>
                  <a:lumOff val="0"/>
                  <a:alphaOff val="0"/>
                </a:sysClr>
              </a:solidFill>
              <a:latin typeface="Arial" pitchFamily="34" charset="0"/>
              <a:ea typeface="+mn-ea"/>
              <a:cs typeface="Arial" pitchFamily="34" charset="0"/>
            </a:rPr>
            <a:t>Öğrenci İşleri</a:t>
          </a:r>
        </a:p>
      </dsp:txBody>
      <dsp:txXfrm>
        <a:off x="4002578" y="3435929"/>
        <a:ext cx="1078259" cy="718839"/>
      </dsp:txXfrm>
    </dsp:sp>
    <dsp:sp modelId="{A530FFC4-44A0-4C86-8141-13A3C89CAF23}">
      <dsp:nvSpPr>
        <dsp:cNvPr id="0" name=""/>
        <dsp:cNvSpPr/>
      </dsp:nvSpPr>
      <dsp:spPr>
        <a:xfrm>
          <a:off x="5153843" y="3163284"/>
          <a:ext cx="1045538" cy="1231372"/>
        </a:xfrm>
        <a:prstGeom prst="ellipse">
          <a:avLst/>
        </a:prstGeom>
        <a:blipFill>
          <a:blip xmlns:r="http://schemas.openxmlformats.org/officeDocument/2006/relationships" r:embed="rId7" cstate="print">
            <a:extLst>
              <a:ext uri="{28A0092B-C50C-407E-A947-70E740481C1C}">
                <a14:useLocalDpi xmlns:a14="http://schemas.microsoft.com/office/drawing/2010/main" val="0"/>
              </a:ext>
            </a:extLst>
          </a:blip>
          <a:srcRect/>
          <a:stretch>
            <a:fillRect t="-14000" b="-14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2F29FF54-258F-4EB5-A4D9-291E445976A2}">
      <dsp:nvSpPr>
        <dsp:cNvPr id="0" name=""/>
        <dsp:cNvSpPr/>
      </dsp:nvSpPr>
      <dsp:spPr>
        <a:xfrm>
          <a:off x="6239747" y="3485655"/>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tr-TR" sz="1200" b="0" kern="1200">
              <a:solidFill>
                <a:sysClr val="windowText" lastClr="000000">
                  <a:hueOff val="0"/>
                  <a:satOff val="0"/>
                  <a:lumOff val="0"/>
                  <a:alphaOff val="0"/>
                </a:sysClr>
              </a:solidFill>
              <a:latin typeface="Arial" pitchFamily="34" charset="0"/>
              <a:ea typeface="+mn-ea"/>
              <a:cs typeface="Arial" pitchFamily="34" charset="0"/>
            </a:rPr>
            <a:t>Bütçe Mali İşler</a:t>
          </a:r>
        </a:p>
      </dsp:txBody>
      <dsp:txXfrm>
        <a:off x="6239747" y="3485655"/>
        <a:ext cx="1078259" cy="718839"/>
      </dsp:txXfrm>
    </dsp:sp>
    <dsp:sp modelId="{628262E3-46AE-455B-9524-06EAAC33D682}">
      <dsp:nvSpPr>
        <dsp:cNvPr id="0" name=""/>
        <dsp:cNvSpPr/>
      </dsp:nvSpPr>
      <dsp:spPr>
        <a:xfrm>
          <a:off x="7294001" y="3163284"/>
          <a:ext cx="1187113" cy="1256956"/>
        </a:xfrm>
        <a:prstGeom prst="ellipse">
          <a:avLst/>
        </a:prstGeom>
        <a:blipFill>
          <a:blip xmlns:r="http://schemas.openxmlformats.org/officeDocument/2006/relationships" r:embed="rId8">
            <a:extLst>
              <a:ext uri="{28A0092B-C50C-407E-A947-70E740481C1C}">
                <a14:useLocalDpi xmlns:a14="http://schemas.microsoft.com/office/drawing/2010/main" val="0"/>
              </a:ext>
            </a:extLst>
          </a:blip>
          <a:srcRect/>
          <a:stretch>
            <a:fillRect t="-7000" b="-7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070C222B-96AF-451B-A6FB-8BDA6E014E0C}">
      <dsp:nvSpPr>
        <dsp:cNvPr id="0" name=""/>
        <dsp:cNvSpPr/>
      </dsp:nvSpPr>
      <dsp:spPr>
        <a:xfrm>
          <a:off x="8411898" y="3556651"/>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tr-TR" sz="1400" b="0" kern="1200">
              <a:solidFill>
                <a:sysClr val="windowText" lastClr="000000">
                  <a:hueOff val="0"/>
                  <a:satOff val="0"/>
                  <a:lumOff val="0"/>
                  <a:alphaOff val="0"/>
                </a:sysClr>
              </a:solidFill>
              <a:latin typeface="Arial" pitchFamily="34" charset="0"/>
              <a:ea typeface="+mn-ea"/>
              <a:cs typeface="Arial" pitchFamily="34" charset="0"/>
            </a:rPr>
            <a:t>Sayman</a:t>
          </a:r>
        </a:p>
        <a:p>
          <a:pPr marL="0" lvl="0" indent="0" algn="l" defTabSz="622300">
            <a:lnSpc>
              <a:spcPct val="90000"/>
            </a:lnSpc>
            <a:spcBef>
              <a:spcPct val="0"/>
            </a:spcBef>
            <a:spcAft>
              <a:spcPct val="35000"/>
            </a:spcAft>
            <a:buNone/>
          </a:pPr>
          <a:r>
            <a:rPr lang="tr-TR" sz="1050" b="0" kern="1200">
              <a:solidFill>
                <a:sysClr val="windowText" lastClr="000000">
                  <a:hueOff val="0"/>
                  <a:satOff val="0"/>
                  <a:lumOff val="0"/>
                  <a:alphaOff val="0"/>
                </a:sysClr>
              </a:solidFill>
              <a:latin typeface="Arial" pitchFamily="34" charset="0"/>
              <a:ea typeface="+mn-ea"/>
              <a:cs typeface="Arial" pitchFamily="34" charset="0"/>
            </a:rPr>
            <a:t>   (Taşınır İşleri)</a:t>
          </a:r>
        </a:p>
      </dsp:txBody>
      <dsp:txXfrm>
        <a:off x="8411898" y="3556651"/>
        <a:ext cx="1078259" cy="718839"/>
      </dsp:txXfrm>
    </dsp:sp>
    <dsp:sp modelId="{EF22E2EF-56DA-45A8-8A1D-A6545E5D6858}">
      <dsp:nvSpPr>
        <dsp:cNvPr id="0" name=""/>
        <dsp:cNvSpPr/>
      </dsp:nvSpPr>
      <dsp:spPr>
        <a:xfrm>
          <a:off x="6337743" y="1967947"/>
          <a:ext cx="1204049" cy="1052288"/>
        </a:xfrm>
        <a:prstGeom prst="ellipse">
          <a:avLst/>
        </a:prstGeom>
        <a:blipFill>
          <a:blip xmlns:r="http://schemas.openxmlformats.org/officeDocument/2006/relationships" r:embed="rId9" cstate="print">
            <a:extLst>
              <a:ext uri="{28A0092B-C50C-407E-A947-70E740481C1C}">
                <a14:useLocalDpi xmlns:a14="http://schemas.microsoft.com/office/drawing/2010/main" val="0"/>
              </a:ext>
            </a:extLst>
          </a:blip>
          <a:srcRect/>
          <a:stretch>
            <a:fillRect t="-17000" b="-17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9F3B0657-65F6-4DFD-86FC-0C762D4294EB}">
      <dsp:nvSpPr>
        <dsp:cNvPr id="0" name=""/>
        <dsp:cNvSpPr/>
      </dsp:nvSpPr>
      <dsp:spPr>
        <a:xfrm>
          <a:off x="9437340" y="2148465"/>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tr-TR" sz="1050" b="0" kern="1200" dirty="0">
              <a:solidFill>
                <a:sysClr val="windowText" lastClr="000000">
                  <a:hueOff val="0"/>
                  <a:satOff val="0"/>
                  <a:lumOff val="0"/>
                  <a:alphaOff val="0"/>
                </a:sysClr>
              </a:solidFill>
              <a:latin typeface="Arial" pitchFamily="34" charset="0"/>
              <a:ea typeface="+mn-ea"/>
              <a:cs typeface="Arial" pitchFamily="34" charset="0"/>
            </a:rPr>
            <a:t>İş Sağlığı ve Güvenliği   Bölümü</a:t>
          </a:r>
        </a:p>
      </dsp:txBody>
      <dsp:txXfrm>
        <a:off x="9437340" y="2148465"/>
        <a:ext cx="1078259" cy="718839"/>
      </dsp:txXfrm>
    </dsp:sp>
    <dsp:sp modelId="{68A9F9BA-F3DC-4CAA-A35F-9D972268B7BA}">
      <dsp:nvSpPr>
        <dsp:cNvPr id="0" name=""/>
        <dsp:cNvSpPr/>
      </dsp:nvSpPr>
      <dsp:spPr>
        <a:xfrm>
          <a:off x="8557158" y="1967947"/>
          <a:ext cx="1029702" cy="1064055"/>
        </a:xfrm>
        <a:prstGeom prst="ellipse">
          <a:avLst/>
        </a:prstGeom>
        <a:solidFill>
          <a:schemeClr val="dk2">
            <a:hueOff val="0"/>
            <a:satOff val="0"/>
            <a:lumOff val="0"/>
            <a:alphaOff val="0"/>
          </a:schemeClr>
        </a:solid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2E4BA953-2F82-4341-B45E-8B8FF4A00B6B}">
      <dsp:nvSpPr>
        <dsp:cNvPr id="0" name=""/>
        <dsp:cNvSpPr/>
      </dsp:nvSpPr>
      <dsp:spPr>
        <a:xfrm>
          <a:off x="7563807" y="2156887"/>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tr-TR" sz="1050" b="0" kern="1200">
              <a:solidFill>
                <a:sysClr val="windowText" lastClr="000000">
                  <a:hueOff val="0"/>
                  <a:satOff val="0"/>
                  <a:lumOff val="0"/>
                  <a:alphaOff val="0"/>
                </a:sysClr>
              </a:solidFill>
              <a:latin typeface="Arial" pitchFamily="34" charset="0"/>
              <a:ea typeface="+mn-ea"/>
              <a:cs typeface="Arial" pitchFamily="34" charset="0"/>
            </a:rPr>
            <a:t>Hemşirelik Bölümü</a:t>
          </a:r>
        </a:p>
      </dsp:txBody>
      <dsp:txXfrm>
        <a:off x="7563807" y="2156887"/>
        <a:ext cx="1078259" cy="718839"/>
      </dsp:txXfrm>
    </dsp:sp>
    <dsp:sp modelId="{E82713BC-3BB4-40DA-B5FA-151DA5679E12}">
      <dsp:nvSpPr>
        <dsp:cNvPr id="0" name=""/>
        <dsp:cNvSpPr/>
      </dsp:nvSpPr>
      <dsp:spPr>
        <a:xfrm>
          <a:off x="6185333" y="838901"/>
          <a:ext cx="1151825" cy="956675"/>
        </a:xfrm>
        <a:prstGeom prst="ellipse">
          <a:avLst/>
        </a:prstGeom>
        <a:blipFill>
          <a:blip xmlns:r="http://schemas.openxmlformats.org/officeDocument/2006/relationships" r:embed="rId10" cstate="print">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01269971-1F4E-40B4-88C3-7ADFD8175332}">
      <dsp:nvSpPr>
        <dsp:cNvPr id="0" name=""/>
        <dsp:cNvSpPr/>
      </dsp:nvSpPr>
      <dsp:spPr>
        <a:xfrm>
          <a:off x="7466534" y="1171185"/>
          <a:ext cx="155854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tr-TR" sz="1050" b="0" kern="1200" dirty="0">
              <a:solidFill>
                <a:sysClr val="windowText" lastClr="000000">
                  <a:hueOff val="0"/>
                  <a:satOff val="0"/>
                  <a:lumOff val="0"/>
                  <a:alphaOff val="0"/>
                </a:sysClr>
              </a:solidFill>
              <a:latin typeface="Arial" pitchFamily="34" charset="0"/>
              <a:ea typeface="+mn-ea"/>
              <a:cs typeface="Arial" pitchFamily="34" charset="0"/>
            </a:rPr>
            <a:t>Fakülte Kurulu</a:t>
          </a:r>
        </a:p>
      </dsp:txBody>
      <dsp:txXfrm>
        <a:off x="7466534" y="1171185"/>
        <a:ext cx="1558549" cy="718839"/>
      </dsp:txXfrm>
    </dsp:sp>
  </dsp:spTree>
</dsp:drawing>
</file>

<file path=ppt/diagrams/layout1.xml><?xml version="1.0" encoding="utf-8"?>
<dgm:layoutDef xmlns:dgm="http://schemas.openxmlformats.org/drawingml/2006/diagram" xmlns:a="http://schemas.openxmlformats.org/drawingml/2006/main" uniqueId="urn:microsoft.com/office/officeart/2009/layout/CirclePictureHierarchy">
  <dgm:title val=""/>
  <dgm:desc val=""/>
  <dgm:catLst>
    <dgm:cat type="hierarchy" pri="1750"/>
    <dgm:cat type="picture" pri="23000"/>
    <dgm:cat type="pictureconvert" pri="2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5"/>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h" for="ch" forName="image" refType="h" fact="0.8"/>
              <dgm:constr type="w" for="ch" forName="image" refType="h" refFor="ch" refForName="image"/>
              <dgm:constr type="t" for="ch" forName="image" refType="h" fact="0.1"/>
              <dgm:constr type="l" for="ch" forName="image"/>
              <dgm:constr type="w" for="ch" forName="text" refType="w" fact="0.6"/>
              <dgm:constr type="h" for="ch" forName="text" refType="h" fact="0.8"/>
              <dgm:constr type="t" for="ch" forName="text" refType="w" fact="0.04"/>
              <dgm:constr type="l" for="ch" forName="text" refType="w" fact="0.4"/>
            </dgm:constrLst>
            <dgm:ruleLst/>
            <dgm:layoutNode name="image" styleLbl="node0">
              <dgm:alg type="sp"/>
              <dgm:shape xmlns:r="http://schemas.openxmlformats.org/officeDocument/2006/relationships" type="ellipse" r:blip="" blipPhldr="1">
                <dgm:adjLst/>
              </dgm:shape>
              <dgm:presOf/>
              <dgm:constrLst/>
              <dgm:ruleLst/>
            </dgm:layoutNode>
            <dgm:layoutNode name="text"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image"/>
                    <dgm:param type="dstNode" val="image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h" for="ch" forName="image2" refType="h" fact="0.8"/>
                      <dgm:constr type="w" for="ch" forName="image2" refType="h" refFor="ch" refForName="image2"/>
                      <dgm:constr type="t" for="ch" forName="image2" refType="h" fact="0.1"/>
                      <dgm:constr type="l" for="ch" forName="image2"/>
                      <dgm:constr type="w" for="ch" forName="text2" refType="w" fact="0.6"/>
                      <dgm:constr type="h" for="ch" forName="text2" refType="h" fact="0.8"/>
                      <dgm:constr type="t" for="ch" forName="text2" refType="w" fact="0.04"/>
                      <dgm:constr type="l" for="ch" forName="text2" refType="w" fact="0.4"/>
                    </dgm:constrLst>
                    <dgm:ruleLst/>
                    <dgm:layoutNode name="image2">
                      <dgm:alg type="sp"/>
                      <dgm:shape xmlns:r="http://schemas.openxmlformats.org/officeDocument/2006/relationships" type="ellipse" r:blip="" blipPhldr="1">
                        <dgm:adjLst/>
                      </dgm:shape>
                      <dgm:presOf/>
                      <dgm:constrLst/>
                      <dgm:ruleLst/>
                    </dgm:layoutNode>
                    <dgm:layoutNode name="text2"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image2"/>
                            <dgm:param type="dstNode" val="image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h" for="ch" forName="image3" refType="h" fact="0.8"/>
                              <dgm:constr type="w" for="ch" forName="image3" refType="h" refFor="ch" refForName="image3"/>
                              <dgm:constr type="t" for="ch" forName="image3" refType="h" fact="0.1"/>
                              <dgm:constr type="l" for="ch" forName="image3"/>
                              <dgm:constr type="w" for="ch" forName="text3" refType="w" fact="0.6"/>
                              <dgm:constr type="h" for="ch" forName="text3" refType="h" fact="0.8"/>
                              <dgm:constr type="t" for="ch" forName="text3" refType="w" fact="0.04"/>
                              <dgm:constr type="l" for="ch" forName="text3" refType="w" fact="0.4"/>
                            </dgm:constrLst>
                            <dgm:ruleLst/>
                            <dgm:layoutNode name="image3">
                              <dgm:alg type="sp"/>
                              <dgm:shape xmlns:r="http://schemas.openxmlformats.org/officeDocument/2006/relationships" type="ellipse" r:blip="" blipPhldr="1">
                                <dgm:adjLst/>
                              </dgm:shape>
                              <dgm:presOf/>
                              <dgm:constrLst/>
                              <dgm:ruleLst/>
                            </dgm:layoutNode>
                            <dgm:layoutNode name="text3"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image3"/>
                                        <dgm:param type="dstNode" val="image4"/>
                                      </dgm:alg>
                                    </dgm:if>
                                    <dgm:else name="Name26">
                                      <dgm:alg type="conn">
                                        <dgm:param type="dim" val="1D"/>
                                        <dgm:param type="endSty" val="noArr"/>
                                        <dgm:param type="connRout" val="bend"/>
                                        <dgm:param type="bendPt" val="end"/>
                                        <dgm:param type="begPts" val="bCtr"/>
                                        <dgm:param type="endPts" val="tCtr"/>
                                        <dgm:param type="srcNode" val="image4"/>
                                        <dgm:param type="dstNode" val="image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h" for="ch" forName="image4" refType="h" fact="0.8"/>
                                      <dgm:constr type="w" for="ch" forName="image4" refType="h" refFor="ch" refForName="image4"/>
                                      <dgm:constr type="t" for="ch" forName="image4" refType="h" fact="0.1"/>
                                      <dgm:constr type="l" for="ch" forName="image4"/>
                                      <dgm:constr type="w" for="ch" forName="text4" refType="w" fact="0.6"/>
                                      <dgm:constr type="h" for="ch" forName="text4" refType="h" fact="0.8"/>
                                      <dgm:constr type="t" for="ch" forName="text4" refType="w" fact="0.04"/>
                                      <dgm:constr type="l" for="ch" forName="text4" refType="w" fact="0.4"/>
                                    </dgm:constrLst>
                                    <dgm:ruleLst/>
                                    <dgm:layoutNode name="image4">
                                      <dgm:alg type="sp"/>
                                      <dgm:shape xmlns:r="http://schemas.openxmlformats.org/officeDocument/2006/relationships" type="ellipse" r:blip="" blipPhldr="1">
                                        <dgm:adjLst/>
                                      </dgm:shape>
                                      <dgm:presOf/>
                                      <dgm:constrLst/>
                                      <dgm:ruleLst/>
                                    </dgm:layoutNode>
                                    <dgm:layoutNode name="text4"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24.04.2025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24.04.2025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24.04.2025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C6F7165-3F3F-4AEF-90AD-61FBA5020117}" type="datetimeFigureOut">
              <a:rPr lang="tr-TR" smtClean="0"/>
              <a:pPr/>
              <a:t>24.04.2025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C6F7165-3F3F-4AEF-90AD-61FBA5020117}" type="datetimeFigureOut">
              <a:rPr lang="tr-TR" smtClean="0"/>
              <a:pPr/>
              <a:t>24.04.2025</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C6F7165-3F3F-4AEF-90AD-61FBA5020117}" type="datetimeFigureOut">
              <a:rPr lang="tr-TR" smtClean="0"/>
              <a:pPr/>
              <a:t>24.04.2025</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24.04.2025</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24.04.2025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24.04.2025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24.04.2025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24.04.2025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24.04.2025</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077218"/>
          </a:xfrm>
          <a:prstGeom prst="rect">
            <a:avLst/>
          </a:prstGeom>
        </p:spPr>
        <p:txBody>
          <a:bodyPr wrap="square">
            <a:spAutoFit/>
          </a:bodyPr>
          <a:lstStyle/>
          <a:p>
            <a:pPr lvl="0" algn="ctr"/>
            <a:r>
              <a:rPr lang="tr-TR" sz="3200" b="1" dirty="0">
                <a:solidFill>
                  <a:prstClr val="black">
                    <a:lumMod val="85000"/>
                    <a:lumOff val="15000"/>
                  </a:prstClr>
                </a:solidFill>
                <a:latin typeface="Montserrat Alternates" panose="00000500000000000000" pitchFamily="50" charset="-94"/>
              </a:rPr>
              <a:t>SAĞLIK BİLİMLERİ FAKÜLTESİ </a:t>
            </a:r>
          </a:p>
          <a:p>
            <a:pPr lvl="0" algn="ctr"/>
            <a:r>
              <a:rPr lang="tr-TR" sz="3200" b="1" dirty="0">
                <a:solidFill>
                  <a:prstClr val="black">
                    <a:lumMod val="85000"/>
                    <a:lumOff val="15000"/>
                  </a:prstClr>
                </a:solidFill>
                <a:latin typeface="Montserrat Alternates" panose="00000500000000000000" pitchFamily="50" charset="-94"/>
              </a:rPr>
              <a:t>2024 YILI BRİFİNG RAPORU</a:t>
            </a:r>
          </a:p>
        </p:txBody>
      </p:sp>
    </p:spTree>
    <p:extLst>
      <p:ext uri="{BB962C8B-B14F-4D97-AF65-F5344CB8AC3E}">
        <p14:creationId xmlns:p14="http://schemas.microsoft.com/office/powerpoint/2010/main" val="2865460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algn="ctr"/>
            <a:r>
              <a:rPr lang="tr-TR" sz="2400" b="1" dirty="0">
                <a:ea typeface="+mj-ea"/>
                <a:cs typeface="+mj-cs"/>
              </a:rPr>
              <a:t>FAKÜLTEMİZ  TARİHÇESİ</a:t>
            </a:r>
            <a:endParaRPr lang="tr-TR" sz="2400" b="1" dirty="0"/>
          </a:p>
        </p:txBody>
      </p:sp>
      <p:sp>
        <p:nvSpPr>
          <p:cNvPr id="3" name="Dikdörtgen 2"/>
          <p:cNvSpPr/>
          <p:nvPr/>
        </p:nvSpPr>
        <p:spPr>
          <a:xfrm>
            <a:off x="1354975" y="1085119"/>
            <a:ext cx="7547956" cy="3970318"/>
          </a:xfrm>
          <a:prstGeom prst="rect">
            <a:avLst/>
          </a:prstGeom>
        </p:spPr>
        <p:txBody>
          <a:bodyPr wrap="square">
            <a:spAutoFit/>
          </a:bodyPr>
          <a:lstStyle/>
          <a:p>
            <a:pPr algn="just">
              <a:buNone/>
            </a:pPr>
            <a:r>
              <a:rPr lang="tr-TR" dirty="0"/>
              <a:t>Fakültemiz 1963 yılında Sağlık ve Sosyal Yardım Bakanlığına Bağlı olarak Sağlık Okulu adı altında köy ebesi ve hemşire yardımcısı yetiştirmek üzere; </a:t>
            </a:r>
          </a:p>
          <a:p>
            <a:pPr algn="just">
              <a:buFont typeface="Wingdings" pitchFamily="2" charset="2"/>
              <a:buChar char="Ø"/>
            </a:pPr>
            <a:r>
              <a:rPr lang="tr-TR" dirty="0"/>
              <a:t>İlkokuldan sonra 3 yıl eğitime dayalı olarak açıldı. </a:t>
            </a:r>
          </a:p>
          <a:p>
            <a:pPr lvl="0" algn="just">
              <a:buFont typeface="Wingdings" pitchFamily="2" charset="2"/>
              <a:buChar char="Ø"/>
            </a:pPr>
            <a:r>
              <a:rPr lang="tr-TR" dirty="0"/>
              <a:t>1979-1980 öğretim yılında ortaokula dayalı, 1980-1982 yılları arasında 2 yıl uygulamaya dayalı 4 yıllık Sağlık Meslek Lisesine dönüştürüldü.</a:t>
            </a:r>
          </a:p>
          <a:p>
            <a:pPr lvl="0" algn="just">
              <a:buFont typeface="Wingdings" pitchFamily="2" charset="2"/>
              <a:buChar char="Ø"/>
            </a:pPr>
            <a:r>
              <a:rPr lang="tr-TR" dirty="0"/>
              <a:t>1982-1983 Öğretim yılında ebelik bölümü olarak değiştirildi. </a:t>
            </a:r>
          </a:p>
          <a:p>
            <a:pPr lvl="0" algn="just">
              <a:buFont typeface="Wingdings" pitchFamily="2" charset="2"/>
              <a:buChar char="Ø"/>
            </a:pPr>
            <a:r>
              <a:rPr lang="tr-TR" dirty="0"/>
              <a:t>1963 yılında Sağlık ve Sosyal Yardım Bakanlığına Bağlı olarak Sağlık Okulu adı altında Köy Ebesi ve Hemşire Yardımcısı yetiştirmek üzere, İlkokuldan sonra 3 yıl Eğitime dayalı olarak açıldı. 1979-1980 Öğretim yılında Ortaokula dayalı, 1980-1982 yılları arasında 2 yıl uygulamaya dayalı 4 yıllık Sağlık Meslek Lisesine dönüştürüldü. 1982-1983 Öğretim yılında Ebelik bölümü olarak değiştirildi. 1996-1997 Öğretim yılında, Sağlık Bakanlığı ile Yükseköğretim Kurulu Başkanlığı arasında yapılan protokol gereği, Sağlık Liseleri 4 yıllık Sağlık Yüksekokuluna dönüştürülmüş olup, 1997-1998 öğretim yılında öğrenci almaya başlamıştır.</a:t>
            </a:r>
          </a:p>
        </p:txBody>
      </p:sp>
    </p:spTree>
    <p:extLst>
      <p:ext uri="{BB962C8B-B14F-4D97-AF65-F5344CB8AC3E}">
        <p14:creationId xmlns:p14="http://schemas.microsoft.com/office/powerpoint/2010/main" val="2504719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lgn="ctr"/>
            <a:r>
              <a:rPr lang="tr-TR" sz="2400" b="1" dirty="0">
                <a:solidFill>
                  <a:prstClr val="black"/>
                </a:solidFill>
              </a:rPr>
              <a:t>FAKÜLTEMİZ TARİHÇESİ</a:t>
            </a:r>
          </a:p>
        </p:txBody>
      </p:sp>
      <p:sp>
        <p:nvSpPr>
          <p:cNvPr id="3" name="Dikdörtgen 2"/>
          <p:cNvSpPr/>
          <p:nvPr/>
        </p:nvSpPr>
        <p:spPr>
          <a:xfrm>
            <a:off x="3048000" y="1997839"/>
            <a:ext cx="6096000" cy="1477328"/>
          </a:xfrm>
          <a:prstGeom prst="rect">
            <a:avLst/>
          </a:prstGeom>
        </p:spPr>
        <p:txBody>
          <a:bodyPr>
            <a:spAutoFit/>
          </a:bodyPr>
          <a:lstStyle/>
          <a:p>
            <a:pPr lvl="0" algn="just">
              <a:buFont typeface="Wingdings" pitchFamily="2" charset="2"/>
              <a:buChar char="Ø"/>
            </a:pPr>
            <a:endParaRPr lang="tr-TR" dirty="0"/>
          </a:p>
          <a:p>
            <a:pPr lvl="0" algn="just">
              <a:buFont typeface="Wingdings" pitchFamily="2" charset="2"/>
              <a:buChar char="Ø"/>
            </a:pPr>
            <a:endParaRPr lang="tr-TR" dirty="0"/>
          </a:p>
          <a:p>
            <a:pPr lvl="0" algn="just">
              <a:buFont typeface="Wingdings" pitchFamily="2" charset="2"/>
              <a:buChar char="Ø"/>
            </a:pPr>
            <a:endParaRPr lang="tr-TR" dirty="0"/>
          </a:p>
          <a:p>
            <a:pPr lvl="0" algn="just">
              <a:buFont typeface="Wingdings" pitchFamily="2" charset="2"/>
              <a:buChar char="Ø"/>
            </a:pPr>
            <a:endParaRPr lang="tr-TR" dirty="0"/>
          </a:p>
          <a:p>
            <a:pPr lvl="0" algn="just">
              <a:buFont typeface="Wingdings" pitchFamily="2" charset="2"/>
              <a:buChar char="Ø"/>
            </a:pPr>
            <a:endParaRPr lang="tr-TR" dirty="0"/>
          </a:p>
        </p:txBody>
      </p:sp>
      <p:sp>
        <p:nvSpPr>
          <p:cNvPr id="4" name="Dikdörtgen 3"/>
          <p:cNvSpPr/>
          <p:nvPr/>
        </p:nvSpPr>
        <p:spPr>
          <a:xfrm>
            <a:off x="1363288" y="1028343"/>
            <a:ext cx="7589520" cy="2308324"/>
          </a:xfrm>
          <a:prstGeom prst="rect">
            <a:avLst/>
          </a:prstGeom>
        </p:spPr>
        <p:txBody>
          <a:bodyPr wrap="square">
            <a:spAutoFit/>
          </a:bodyPr>
          <a:lstStyle/>
          <a:p>
            <a:pPr algn="just"/>
            <a:r>
              <a:rPr lang="tr-TR" sz="1600" dirty="0"/>
              <a:t>	29.05.2007 tarih ve 26536 sayılı resmi gazetede yayımlanarak yürürlüğe giren 5662 sayılı kanunla yeni kurulan 17 Üniversiteden biri olan Siirt Üniversitesine bağlanmış olup, Siirt Valiliği Defterdarlık Milli Emlak Müdürlüğü’nün 20/03/2008 tarih ve B.07.4.DEF.056.06//56010101089/292 sayılı yazılarıyla Siirt Üniversitesi Rektörlüğü bünyesindeki Sağlık Yüksekokuluna süresiz olarak tahsis edilmiştir.</a:t>
            </a:r>
          </a:p>
          <a:p>
            <a:pPr algn="just"/>
            <a:r>
              <a:rPr lang="tr-TR" sz="1600" dirty="0"/>
              <a:t>	 08.05.2020 tarihli ve 2504 sayılı Cumhurbaşkanı kararıyla ve 2809 sayılı Yükseköğretim Kurumları Teşkilatı Kanununun ek 30. Maddesi gereğince Sağlık Yüksekokulu kapatılmış ve söz konusu aynı kararda Üniversitemiz bünyesinde Sağlık Bilimleri Fakültesi kurulmuştur.</a:t>
            </a:r>
          </a:p>
        </p:txBody>
      </p:sp>
    </p:spTree>
    <p:extLst>
      <p:ext uri="{BB962C8B-B14F-4D97-AF65-F5344CB8AC3E}">
        <p14:creationId xmlns:p14="http://schemas.microsoft.com/office/powerpoint/2010/main" val="853281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b="1" dirty="0"/>
              <a:t>MİSYON VE VİZYON</a:t>
            </a:r>
            <a:br>
              <a:rPr lang="tr-TR" sz="2400" dirty="0">
                <a:solidFill>
                  <a:srgbClr val="C00000"/>
                </a:solidFill>
              </a:rPr>
            </a:br>
            <a:endParaRPr lang="tr-TR" sz="2400" b="1" dirty="0"/>
          </a:p>
        </p:txBody>
      </p:sp>
      <p:sp>
        <p:nvSpPr>
          <p:cNvPr id="3" name="Dikdörtgen 2"/>
          <p:cNvSpPr/>
          <p:nvPr/>
        </p:nvSpPr>
        <p:spPr>
          <a:xfrm>
            <a:off x="2078182" y="1443841"/>
            <a:ext cx="7065818" cy="3693319"/>
          </a:xfrm>
          <a:prstGeom prst="rect">
            <a:avLst/>
          </a:prstGeom>
        </p:spPr>
        <p:txBody>
          <a:bodyPr wrap="square">
            <a:spAutoFit/>
          </a:bodyPr>
          <a:lstStyle/>
          <a:p>
            <a:pPr algn="just">
              <a:buNone/>
            </a:pPr>
            <a:r>
              <a:rPr lang="tr-TR" b="1" i="1" dirty="0">
                <a:solidFill>
                  <a:srgbClr val="C00000"/>
                </a:solidFill>
              </a:rPr>
              <a:t>Misyon</a:t>
            </a:r>
          </a:p>
          <a:p>
            <a:pPr algn="just">
              <a:buNone/>
            </a:pPr>
            <a:endParaRPr lang="tr-TR" dirty="0"/>
          </a:p>
          <a:p>
            <a:pPr algn="just">
              <a:buFont typeface="Wingdings" pitchFamily="2" charset="2"/>
              <a:buChar char="Ø"/>
            </a:pPr>
            <a:r>
              <a:rPr lang="tr-TR" dirty="0"/>
              <a:t>Birey, aile ve toplumun sağlığını korumak, geliştirmek ve sürdürmek için, bilimsel yaklaşımlar doğrultusunda; eğitim, uygulama, araştırma, yönetim ve liderlik rollerini etkin şekilde kullanabilen, eleştirel ve olumlu düşünce gücüne sahip sağlık personeli (hemşire, diyetisyen, ebe, iş sağlığı ve güvenliği uzmanı, çocuk gelişimcisi, sosyal çalışmacı) yetiştirmektir.</a:t>
            </a:r>
          </a:p>
          <a:p>
            <a:pPr algn="just"/>
            <a:endParaRPr lang="tr-TR" dirty="0"/>
          </a:p>
          <a:p>
            <a:pPr algn="just">
              <a:buNone/>
            </a:pPr>
            <a:r>
              <a:rPr lang="tr-TR" b="1" i="1" dirty="0">
                <a:solidFill>
                  <a:srgbClr val="C00000"/>
                </a:solidFill>
              </a:rPr>
              <a:t>    Vizyon</a:t>
            </a:r>
          </a:p>
          <a:p>
            <a:pPr algn="just">
              <a:buNone/>
            </a:pPr>
            <a:endParaRPr lang="tr-TR" dirty="0"/>
          </a:p>
          <a:p>
            <a:pPr algn="just">
              <a:buFont typeface="Wingdings" pitchFamily="2" charset="2"/>
              <a:buChar char="Ø"/>
            </a:pPr>
            <a:r>
              <a:rPr lang="tr-TR" dirty="0"/>
              <a:t>Araştırma eğitim ve hizmet alanlarındaki üretimi ile evrensel değerler ışığında ülkenin geleceği için yetiştirdiği üstün nitelikli bireyleri topluma sunmaktır.</a:t>
            </a:r>
          </a:p>
        </p:txBody>
      </p:sp>
    </p:spTree>
    <p:extLst>
      <p:ext uri="{BB962C8B-B14F-4D97-AF65-F5344CB8AC3E}">
        <p14:creationId xmlns:p14="http://schemas.microsoft.com/office/powerpoint/2010/main" val="1860997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781050" y="78245"/>
            <a:ext cx="10515600" cy="569455"/>
          </a:xfrm>
        </p:spPr>
        <p:txBody>
          <a:bodyPr>
            <a:normAutofit/>
          </a:bodyPr>
          <a:lstStyle/>
          <a:p>
            <a:pPr algn="ctr"/>
            <a:r>
              <a:rPr lang="tr-TR" sz="2400" b="1" dirty="0">
                <a:solidFill>
                  <a:srgbClr val="C00000"/>
                </a:solidFill>
                <a:latin typeface="Calibri"/>
              </a:rPr>
              <a:t>FAKÜLTEMİZ FİZİKİ YAPISI</a:t>
            </a:r>
            <a:endParaRPr lang="tr-TR" sz="2400" dirty="0"/>
          </a:p>
        </p:txBody>
      </p:sp>
      <p:sp>
        <p:nvSpPr>
          <p:cNvPr id="6" name="Dikdörtgen 5"/>
          <p:cNvSpPr/>
          <p:nvPr/>
        </p:nvSpPr>
        <p:spPr>
          <a:xfrm>
            <a:off x="2739853" y="5219836"/>
            <a:ext cx="8042446" cy="923330"/>
          </a:xfrm>
          <a:prstGeom prst="rect">
            <a:avLst/>
          </a:prstGeom>
        </p:spPr>
        <p:txBody>
          <a:bodyPr wrap="square">
            <a:spAutoFit/>
          </a:bodyPr>
          <a:lstStyle/>
          <a:p>
            <a:pPr algn="just"/>
            <a:r>
              <a:rPr lang="tr-TR" dirty="0"/>
              <a:t>Fakültemiz eğitim-öğretim faaliyetlerini </a:t>
            </a:r>
            <a:r>
              <a:rPr lang="tr-TR" dirty="0" err="1"/>
              <a:t>Kezer</a:t>
            </a:r>
            <a:r>
              <a:rPr lang="tr-TR" dirty="0"/>
              <a:t> Yerleşkesi Ziraat Fakültesi hizmet binasında gerçekleştirilmektedir.</a:t>
            </a:r>
          </a:p>
          <a:p>
            <a:pPr algn="just"/>
            <a:endParaRPr lang="tr-TR" dirty="0"/>
          </a:p>
        </p:txBody>
      </p:sp>
      <p:pic>
        <p:nvPicPr>
          <p:cNvPr id="7" name="İçerik Yer Tutucusu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31302" y="1066937"/>
            <a:ext cx="4631198" cy="4028938"/>
          </a:xfrm>
        </p:spPr>
      </p:pic>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62500" y="1066938"/>
            <a:ext cx="7315200" cy="4028938"/>
          </a:xfrm>
          <a:prstGeom prst="rect">
            <a:avLst/>
          </a:prstGeom>
        </p:spPr>
      </p:pic>
    </p:spTree>
    <p:extLst>
      <p:ext uri="{BB962C8B-B14F-4D97-AF65-F5344CB8AC3E}">
        <p14:creationId xmlns:p14="http://schemas.microsoft.com/office/powerpoint/2010/main" val="726460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22466" y="0"/>
            <a:ext cx="9144000" cy="806970"/>
          </a:xfrm>
          <a:solidFill>
            <a:schemeClr val="accent1">
              <a:lumMod val="40000"/>
              <a:lumOff val="60000"/>
            </a:schemeClr>
          </a:solidFill>
        </p:spPr>
        <p:txBody>
          <a:bodyPr>
            <a:normAutofit/>
          </a:bodyPr>
          <a:lstStyle/>
          <a:p>
            <a:pPr algn="ctr"/>
            <a:r>
              <a:rPr lang="tr-TR" sz="2800" dirty="0"/>
              <a:t>İDARİ-YÖNETİM ORGANİZASYON ŞEMASI</a:t>
            </a: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167761072"/>
              </p:ext>
            </p:extLst>
          </p:nvPr>
        </p:nvGraphicFramePr>
        <p:xfrm>
          <a:off x="555741" y="806970"/>
          <a:ext cx="10515600" cy="52197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559975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864524" y="623454"/>
            <a:ext cx="8229600" cy="461665"/>
          </a:xfrm>
          <a:prstGeom prst="rect">
            <a:avLst/>
          </a:prstGeom>
          <a:solidFill>
            <a:schemeClr val="accent2">
              <a:lumMod val="60000"/>
              <a:lumOff val="40000"/>
            </a:schemeClr>
          </a:solidFill>
        </p:spPr>
        <p:txBody>
          <a:bodyPr wrap="square" rtlCol="0">
            <a:spAutoFit/>
          </a:bodyPr>
          <a:lstStyle/>
          <a:p>
            <a:pPr algn="ctr"/>
            <a:r>
              <a:rPr lang="tr-TR" sz="2400" b="1" dirty="0"/>
              <a:t>FAKÜLTEMİZ BÖLÜMLERİ</a:t>
            </a:r>
          </a:p>
        </p:txBody>
      </p:sp>
      <p:graphicFrame>
        <p:nvGraphicFramePr>
          <p:cNvPr id="3" name="Tablo 2"/>
          <p:cNvGraphicFramePr>
            <a:graphicFrameLocks noGrp="1"/>
          </p:cNvGraphicFramePr>
          <p:nvPr>
            <p:extLst>
              <p:ext uri="{D42A27DB-BD31-4B8C-83A1-F6EECF244321}">
                <p14:modId xmlns:p14="http://schemas.microsoft.com/office/powerpoint/2010/main" val="2918713741"/>
              </p:ext>
            </p:extLst>
          </p:nvPr>
        </p:nvGraphicFramePr>
        <p:xfrm>
          <a:off x="955964" y="1363289"/>
          <a:ext cx="9988261" cy="3840516"/>
        </p:xfrm>
        <a:graphic>
          <a:graphicData uri="http://schemas.openxmlformats.org/drawingml/2006/table">
            <a:tbl>
              <a:tblPr firstRow="1" bandRow="1">
                <a:tableStyleId>{7DF18680-E054-41AD-8BC1-D1AEF772440D}</a:tableStyleId>
              </a:tblPr>
              <a:tblGrid>
                <a:gridCol w="4510935">
                  <a:extLst>
                    <a:ext uri="{9D8B030D-6E8A-4147-A177-3AD203B41FA5}">
                      <a16:colId xmlns:a16="http://schemas.microsoft.com/office/drawing/2014/main" val="20000"/>
                    </a:ext>
                  </a:extLst>
                </a:gridCol>
                <a:gridCol w="5477326">
                  <a:extLst>
                    <a:ext uri="{9D8B030D-6E8A-4147-A177-3AD203B41FA5}">
                      <a16:colId xmlns:a16="http://schemas.microsoft.com/office/drawing/2014/main" val="20001"/>
                    </a:ext>
                  </a:extLst>
                </a:gridCol>
              </a:tblGrid>
              <a:tr h="914398">
                <a:tc>
                  <a:txBody>
                    <a:bodyPr/>
                    <a:lstStyle/>
                    <a:p>
                      <a:pPr algn="ctr">
                        <a:lnSpc>
                          <a:spcPct val="300000"/>
                        </a:lnSpc>
                        <a:spcAft>
                          <a:spcPts val="0"/>
                        </a:spcAft>
                      </a:pPr>
                      <a:r>
                        <a:rPr lang="tr-TR" sz="1800" dirty="0"/>
                        <a:t>Aktif  Bölümler</a:t>
                      </a:r>
                      <a:endParaRPr lang="tr-TR" sz="1800" b="0" dirty="0">
                        <a:solidFill>
                          <a:srgbClr val="221C1D"/>
                        </a:solidFill>
                        <a:latin typeface="Arial Black" pitchFamily="34" charset="0"/>
                        <a:ea typeface="Calibri"/>
                        <a:cs typeface="Times New Roman"/>
                      </a:endParaRPr>
                    </a:p>
                  </a:txBody>
                  <a:tcPr marL="44450" marR="44450" marT="0" marB="0" anchor="ctr"/>
                </a:tc>
                <a:tc>
                  <a:txBody>
                    <a:bodyPr/>
                    <a:lstStyle/>
                    <a:p>
                      <a:pPr algn="ctr">
                        <a:spcAft>
                          <a:spcPts val="0"/>
                        </a:spcAft>
                      </a:pPr>
                      <a:endParaRPr lang="tr-TR" sz="1200" dirty="0"/>
                    </a:p>
                    <a:p>
                      <a:pPr algn="ctr">
                        <a:spcAft>
                          <a:spcPts val="0"/>
                        </a:spcAft>
                      </a:pPr>
                      <a:endParaRPr lang="tr-TR" sz="1200" dirty="0"/>
                    </a:p>
                    <a:p>
                      <a:pPr algn="ctr">
                        <a:spcAft>
                          <a:spcPts val="0"/>
                        </a:spcAft>
                      </a:pPr>
                      <a:r>
                        <a:rPr lang="tr-TR" sz="1800" dirty="0"/>
                        <a:t>Aktif Olmayan Bölümler</a:t>
                      </a:r>
                    </a:p>
                    <a:p>
                      <a:pPr algn="ctr">
                        <a:spcAft>
                          <a:spcPts val="0"/>
                        </a:spcAft>
                      </a:pPr>
                      <a:endParaRPr lang="tr-TR" sz="1100" b="0" dirty="0">
                        <a:solidFill>
                          <a:srgbClr val="221C1D"/>
                        </a:solidFill>
                        <a:latin typeface="Arial Black" pitchFamily="34" charset="0"/>
                        <a:ea typeface="Calibri"/>
                        <a:cs typeface="Times New Roman"/>
                      </a:endParaRPr>
                    </a:p>
                  </a:txBody>
                  <a:tcPr marL="44450" marR="44450" marT="0" marB="0" anchor="ctr"/>
                </a:tc>
                <a:extLst>
                  <a:ext uri="{0D108BD9-81ED-4DB2-BD59-A6C34878D82A}">
                    <a16:rowId xmlns:a16="http://schemas.microsoft.com/office/drawing/2014/main" val="10000"/>
                  </a:ext>
                </a:extLst>
              </a:tr>
              <a:tr h="556308">
                <a:tc>
                  <a:txBody>
                    <a:bodyPr/>
                    <a:lstStyle/>
                    <a:p>
                      <a:pPr algn="l">
                        <a:spcAft>
                          <a:spcPts val="0"/>
                        </a:spcAft>
                      </a:pPr>
                      <a:r>
                        <a:rPr lang="tr-TR" sz="2400" b="1" dirty="0"/>
                        <a:t> - Hemşirelik Bölümü</a:t>
                      </a: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400" b="1" dirty="0"/>
                        <a:t> - Fizyoterapi ve Rehabilitasyon</a:t>
                      </a:r>
                      <a:endParaRPr lang="tr-TR" sz="2400" b="1" dirty="0">
                        <a:latin typeface="Arial Black" pitchFamily="34" charset="0"/>
                        <a:ea typeface="Calibri"/>
                        <a:cs typeface="Times New Roman"/>
                      </a:endParaRPr>
                    </a:p>
                  </a:txBody>
                  <a:tcPr marL="44450" marR="44450" marT="0" marB="0" anchor="b"/>
                </a:tc>
                <a:extLst>
                  <a:ext uri="{0D108BD9-81ED-4DB2-BD59-A6C34878D82A}">
                    <a16:rowId xmlns:a16="http://schemas.microsoft.com/office/drawing/2014/main" val="10001"/>
                  </a:ext>
                </a:extLst>
              </a:tr>
              <a:tr h="594674">
                <a:tc>
                  <a:txBody>
                    <a:bodyPr/>
                    <a:lstStyle/>
                    <a:p>
                      <a:pPr algn="l">
                        <a:spcAft>
                          <a:spcPts val="0"/>
                        </a:spcAft>
                      </a:pPr>
                      <a:r>
                        <a:rPr lang="tr-TR" sz="2400" b="1" dirty="0"/>
                        <a:t> - İş Sağlığı ve Güvenliği    Bölümü</a:t>
                      </a: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400" b="1" dirty="0"/>
                        <a:t> - Beslenme ve Diyetetik</a:t>
                      </a:r>
                      <a:endParaRPr lang="tr-TR" sz="2400" b="1" dirty="0">
                        <a:latin typeface="Arial Black" pitchFamily="34" charset="0"/>
                        <a:ea typeface="Calibri"/>
                        <a:cs typeface="Times New Roman"/>
                      </a:endParaRPr>
                    </a:p>
                  </a:txBody>
                  <a:tcPr marL="44450" marR="44450" marT="0" marB="0" anchor="b"/>
                </a:tc>
                <a:extLst>
                  <a:ext uri="{0D108BD9-81ED-4DB2-BD59-A6C34878D82A}">
                    <a16:rowId xmlns:a16="http://schemas.microsoft.com/office/drawing/2014/main" val="10002"/>
                  </a:ext>
                </a:extLst>
              </a:tr>
              <a:tr h="594674">
                <a:tc>
                  <a:txBody>
                    <a:bodyPr/>
                    <a:lstStyle/>
                    <a:p>
                      <a:pPr algn="l">
                        <a:spcAft>
                          <a:spcPts val="0"/>
                        </a:spcAft>
                      </a:pP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400" b="1" dirty="0"/>
                        <a:t> - Ebelik</a:t>
                      </a:r>
                      <a:endParaRPr lang="tr-TR" sz="2400" b="1" dirty="0">
                        <a:latin typeface="Arial Black" pitchFamily="34" charset="0"/>
                        <a:ea typeface="Calibri"/>
                        <a:cs typeface="Times New Roman"/>
                      </a:endParaRPr>
                    </a:p>
                  </a:txBody>
                  <a:tcPr marL="44450" marR="44450" marT="0" marB="0" anchor="b"/>
                </a:tc>
                <a:extLst>
                  <a:ext uri="{0D108BD9-81ED-4DB2-BD59-A6C34878D82A}">
                    <a16:rowId xmlns:a16="http://schemas.microsoft.com/office/drawing/2014/main" val="10003"/>
                  </a:ext>
                </a:extLst>
              </a:tr>
              <a:tr h="590231">
                <a:tc>
                  <a:txBody>
                    <a:bodyPr/>
                    <a:lstStyle/>
                    <a:p>
                      <a:pPr algn="l">
                        <a:spcAft>
                          <a:spcPts val="0"/>
                        </a:spcAft>
                      </a:pPr>
                      <a:r>
                        <a:rPr lang="tr-TR" sz="2400" b="1" dirty="0"/>
                        <a:t> </a:t>
                      </a: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400" b="1" dirty="0"/>
                        <a:t> - Sosyal Hizmetler</a:t>
                      </a:r>
                      <a:endParaRPr lang="tr-TR" sz="2400" b="1" dirty="0">
                        <a:latin typeface="Arial Black" pitchFamily="34" charset="0"/>
                        <a:ea typeface="Calibri"/>
                        <a:cs typeface="Times New Roman"/>
                      </a:endParaRPr>
                    </a:p>
                  </a:txBody>
                  <a:tcPr marL="44450" marR="44450" marT="0" marB="0" anchor="b"/>
                </a:tc>
                <a:extLst>
                  <a:ext uri="{0D108BD9-81ED-4DB2-BD59-A6C34878D82A}">
                    <a16:rowId xmlns:a16="http://schemas.microsoft.com/office/drawing/2014/main" val="10004"/>
                  </a:ext>
                </a:extLst>
              </a:tr>
              <a:tr h="590231">
                <a:tc>
                  <a:txBody>
                    <a:bodyPr/>
                    <a:lstStyle/>
                    <a:p>
                      <a:pPr algn="l">
                        <a:spcAft>
                          <a:spcPts val="0"/>
                        </a:spcAft>
                      </a:pP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000" b="1" dirty="0">
                          <a:latin typeface="Arial" panose="020B0604020202020204" pitchFamily="34" charset="0"/>
                          <a:ea typeface="Calibri"/>
                          <a:cs typeface="Arial" panose="020B0604020202020204" pitchFamily="34" charset="0"/>
                        </a:rPr>
                        <a:t>- Çocuk Gelişimi</a:t>
                      </a:r>
                    </a:p>
                  </a:txBody>
                  <a:tcPr marL="44450" marR="44450" marT="0" marB="0" anchor="b"/>
                </a:tc>
                <a:extLst>
                  <a:ext uri="{0D108BD9-81ED-4DB2-BD59-A6C34878D82A}">
                    <a16:rowId xmlns:a16="http://schemas.microsoft.com/office/drawing/2014/main" val="3291608397"/>
                  </a:ext>
                </a:extLst>
              </a:tr>
            </a:tbl>
          </a:graphicData>
        </a:graphic>
      </p:graphicFrame>
    </p:spTree>
    <p:extLst>
      <p:ext uri="{BB962C8B-B14F-4D97-AF65-F5344CB8AC3E}">
        <p14:creationId xmlns:p14="http://schemas.microsoft.com/office/powerpoint/2010/main" val="3703699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882489"/>
          </a:xfrm>
        </p:spPr>
        <p:txBody>
          <a:bodyPr/>
          <a:lstStyle/>
          <a:p>
            <a:pPr algn="ctr"/>
            <a:r>
              <a:rPr lang="tr-TR" sz="2400" b="1" dirty="0">
                <a:solidFill>
                  <a:prstClr val="black"/>
                </a:solidFill>
                <a:latin typeface="Calibri"/>
              </a:rPr>
              <a:t>İNSAN KAYNAKLARI</a:t>
            </a:r>
            <a:endParaRPr lang="tr-TR" dirty="0"/>
          </a:p>
        </p:txBody>
      </p:sp>
      <p:sp>
        <p:nvSpPr>
          <p:cNvPr id="3" name="İçerik Yer Tutucusu 2"/>
          <p:cNvSpPr>
            <a:spLocks noGrp="1"/>
          </p:cNvSpPr>
          <p:nvPr>
            <p:ph idx="1"/>
          </p:nvPr>
        </p:nvSpPr>
        <p:spPr>
          <a:xfrm>
            <a:off x="838200" y="1247614"/>
            <a:ext cx="10515600" cy="4351338"/>
          </a:xfrm>
        </p:spPr>
        <p:txBody>
          <a:bodyPr>
            <a:normAutofit/>
          </a:bodyPr>
          <a:lstStyle/>
          <a:p>
            <a:r>
              <a:rPr lang="tr-TR" sz="2400" b="1" dirty="0"/>
              <a:t>İdari Personel</a:t>
            </a:r>
          </a:p>
          <a:p>
            <a:pPr marL="0" indent="0">
              <a:buNone/>
            </a:pPr>
            <a:endParaRPr lang="tr-TR" sz="2400" dirty="0"/>
          </a:p>
        </p:txBody>
      </p:sp>
      <p:graphicFrame>
        <p:nvGraphicFramePr>
          <p:cNvPr id="4" name="Tablo 3"/>
          <p:cNvGraphicFramePr>
            <a:graphicFrameLocks noGrp="1"/>
          </p:cNvGraphicFramePr>
          <p:nvPr>
            <p:extLst>
              <p:ext uri="{D42A27DB-BD31-4B8C-83A1-F6EECF244321}">
                <p14:modId xmlns:p14="http://schemas.microsoft.com/office/powerpoint/2010/main" val="469022054"/>
              </p:ext>
            </p:extLst>
          </p:nvPr>
        </p:nvGraphicFramePr>
        <p:xfrm>
          <a:off x="2610196" y="1745667"/>
          <a:ext cx="6558742" cy="4109768"/>
        </p:xfrm>
        <a:graphic>
          <a:graphicData uri="http://schemas.openxmlformats.org/drawingml/2006/table">
            <a:tbl>
              <a:tblPr firstRow="1" firstCol="1" lastRow="1" lastCol="1" bandRow="1" bandCol="1">
                <a:tableStyleId>{5C22544A-7EE6-4342-B048-85BDC9FD1C3A}</a:tableStyleId>
              </a:tblPr>
              <a:tblGrid>
                <a:gridCol w="648438">
                  <a:extLst>
                    <a:ext uri="{9D8B030D-6E8A-4147-A177-3AD203B41FA5}">
                      <a16:colId xmlns:a16="http://schemas.microsoft.com/office/drawing/2014/main" val="20000"/>
                    </a:ext>
                  </a:extLst>
                </a:gridCol>
                <a:gridCol w="2396648">
                  <a:extLst>
                    <a:ext uri="{9D8B030D-6E8A-4147-A177-3AD203B41FA5}">
                      <a16:colId xmlns:a16="http://schemas.microsoft.com/office/drawing/2014/main" val="20001"/>
                    </a:ext>
                  </a:extLst>
                </a:gridCol>
                <a:gridCol w="3513656">
                  <a:extLst>
                    <a:ext uri="{9D8B030D-6E8A-4147-A177-3AD203B41FA5}">
                      <a16:colId xmlns:a16="http://schemas.microsoft.com/office/drawing/2014/main" val="1134830661"/>
                    </a:ext>
                  </a:extLst>
                </a:gridCol>
              </a:tblGrid>
              <a:tr h="538813">
                <a:tc>
                  <a:txBody>
                    <a:bodyPr/>
                    <a:lstStyle/>
                    <a:p>
                      <a:pPr algn="ctr">
                        <a:spcAft>
                          <a:spcPts val="0"/>
                        </a:spcAft>
                      </a:pPr>
                      <a:r>
                        <a:rPr lang="tr-TR" sz="1800" b="1" dirty="0">
                          <a:solidFill>
                            <a:schemeClr val="tx1"/>
                          </a:solidFill>
                          <a:effectLst/>
                        </a:rPr>
                        <a:t>Sıra No</a:t>
                      </a:r>
                      <a:endParaRPr lang="tr-TR" sz="1800" b="1" dirty="0">
                        <a:solidFill>
                          <a:schemeClr val="tx1"/>
                        </a:solidFill>
                        <a:effectLst/>
                        <a:latin typeface="Times New Roman"/>
                        <a:ea typeface="Times New Roman"/>
                      </a:endParaRPr>
                    </a:p>
                  </a:txBody>
                  <a:tcPr marL="65635" marR="65635" marT="0" marB="0" anchor="ctr"/>
                </a:tc>
                <a:tc>
                  <a:txBody>
                    <a:bodyPr/>
                    <a:lstStyle/>
                    <a:p>
                      <a:pPr>
                        <a:spcAft>
                          <a:spcPts val="0"/>
                        </a:spcAft>
                      </a:pPr>
                      <a:r>
                        <a:rPr lang="tr-TR" sz="1800" b="1">
                          <a:solidFill>
                            <a:schemeClr val="tx1"/>
                          </a:solidFill>
                          <a:effectLst/>
                        </a:rPr>
                        <a:t>Adı ve Soyadı</a:t>
                      </a:r>
                      <a:endParaRPr lang="tr-TR" sz="1800" b="1">
                        <a:solidFill>
                          <a:schemeClr val="tx1"/>
                        </a:solidFill>
                        <a:effectLst/>
                        <a:latin typeface="Times New Roman"/>
                        <a:ea typeface="Times New Roman"/>
                      </a:endParaRPr>
                    </a:p>
                  </a:txBody>
                  <a:tcPr marL="65635" marR="65635" marT="0" marB="0" anchor="ctr"/>
                </a:tc>
                <a:tc>
                  <a:txBody>
                    <a:bodyPr/>
                    <a:lstStyle/>
                    <a:p>
                      <a:pPr algn="ctr">
                        <a:spcAft>
                          <a:spcPts val="0"/>
                        </a:spcAft>
                      </a:pPr>
                      <a:r>
                        <a:rPr lang="tr-TR" sz="1800" b="1" dirty="0" err="1">
                          <a:solidFill>
                            <a:schemeClr val="tx1"/>
                          </a:solidFill>
                          <a:effectLst/>
                          <a:latin typeface="Times New Roman"/>
                          <a:ea typeface="Times New Roman"/>
                        </a:rPr>
                        <a:t>Ünvanı</a:t>
                      </a:r>
                      <a:endParaRPr lang="tr-TR" sz="1800" b="1" dirty="0">
                        <a:solidFill>
                          <a:schemeClr val="tx1"/>
                        </a:solidFill>
                        <a:effectLst/>
                        <a:latin typeface="Times New Roman"/>
                        <a:ea typeface="Times New Roman"/>
                      </a:endParaRPr>
                    </a:p>
                  </a:txBody>
                  <a:tcPr marL="65635" marR="65635" marT="0" marB="0" anchor="ctr"/>
                </a:tc>
                <a:extLst>
                  <a:ext uri="{0D108BD9-81ED-4DB2-BD59-A6C34878D82A}">
                    <a16:rowId xmlns:a16="http://schemas.microsoft.com/office/drawing/2014/main" val="10000"/>
                  </a:ext>
                </a:extLst>
              </a:tr>
              <a:tr h="328247">
                <a:tc>
                  <a:txBody>
                    <a:bodyPr/>
                    <a:lstStyle/>
                    <a:p>
                      <a:pPr marL="0" lvl="0" indent="0">
                        <a:spcAft>
                          <a:spcPts val="0"/>
                        </a:spcAft>
                        <a:buFont typeface="+mj-lt"/>
                        <a:buNone/>
                      </a:pPr>
                      <a:r>
                        <a:rPr lang="tr-TR" sz="1800" dirty="0">
                          <a:solidFill>
                            <a:schemeClr val="tx1"/>
                          </a:solidFill>
                          <a:effectLst/>
                        </a:rPr>
                        <a:t> 1.</a:t>
                      </a:r>
                      <a:endParaRPr lang="tr-TR" sz="1800" dirty="0">
                        <a:solidFill>
                          <a:schemeClr val="tx1"/>
                        </a:solidFill>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a:solidFill>
                            <a:schemeClr val="tx1"/>
                          </a:solidFill>
                          <a:effectLst/>
                        </a:rPr>
                        <a:t>Tacettin ERDEN</a:t>
                      </a:r>
                      <a:endParaRPr lang="tr-TR" sz="1800" b="1" dirty="0">
                        <a:solidFill>
                          <a:schemeClr val="tx1"/>
                        </a:solidFill>
                        <a:effectLst/>
                        <a:latin typeface="Times New Roman"/>
                        <a:ea typeface="Times New Roman"/>
                      </a:endParaRPr>
                    </a:p>
                  </a:txBody>
                  <a:tcPr marL="65635" marR="65635" marT="0" marB="0" anchor="ctr">
                    <a:solidFill>
                      <a:schemeClr val="accent1"/>
                    </a:solidFill>
                  </a:tcPr>
                </a:tc>
                <a:tc>
                  <a:txBody>
                    <a:bodyPr/>
                    <a:lstStyle/>
                    <a:p>
                      <a:pPr>
                        <a:spcAft>
                          <a:spcPts val="0"/>
                        </a:spcAft>
                      </a:pPr>
                      <a:r>
                        <a:rPr lang="tr-TR" sz="1800" b="1" dirty="0">
                          <a:solidFill>
                            <a:schemeClr val="tx1"/>
                          </a:solidFill>
                          <a:effectLst/>
                          <a:latin typeface="Times New Roman"/>
                          <a:ea typeface="Times New Roman"/>
                        </a:rPr>
                        <a:t>Fakülte</a:t>
                      </a:r>
                      <a:r>
                        <a:rPr lang="tr-TR" sz="1800" b="1" baseline="0" dirty="0">
                          <a:solidFill>
                            <a:schemeClr val="tx1"/>
                          </a:solidFill>
                          <a:effectLst/>
                          <a:latin typeface="Times New Roman"/>
                          <a:ea typeface="Times New Roman"/>
                        </a:rPr>
                        <a:t> </a:t>
                      </a:r>
                      <a:r>
                        <a:rPr lang="tr-TR" sz="1800" b="1" dirty="0">
                          <a:solidFill>
                            <a:schemeClr val="tx1"/>
                          </a:solidFill>
                          <a:effectLst/>
                          <a:latin typeface="Times New Roman"/>
                          <a:ea typeface="Times New Roman"/>
                        </a:rPr>
                        <a:t> Sekreteri</a:t>
                      </a:r>
                    </a:p>
                  </a:txBody>
                  <a:tcPr marL="65635" marR="65635" marT="0" marB="0" anchor="ctr"/>
                </a:tc>
                <a:extLst>
                  <a:ext uri="{0D108BD9-81ED-4DB2-BD59-A6C34878D82A}">
                    <a16:rowId xmlns:a16="http://schemas.microsoft.com/office/drawing/2014/main" val="10001"/>
                  </a:ext>
                </a:extLst>
              </a:tr>
              <a:tr h="359209">
                <a:tc>
                  <a:txBody>
                    <a:bodyPr/>
                    <a:lstStyle/>
                    <a:p>
                      <a:pPr marL="0" lvl="0" indent="0">
                        <a:spcAft>
                          <a:spcPts val="0"/>
                        </a:spcAft>
                        <a:buFont typeface="+mj-lt"/>
                        <a:buNone/>
                      </a:pPr>
                      <a:r>
                        <a:rPr lang="tr-TR" sz="1800" baseline="0" dirty="0">
                          <a:solidFill>
                            <a:schemeClr val="tx1"/>
                          </a:solidFill>
                          <a:effectLst/>
                          <a:latin typeface="+mn-lt"/>
                          <a:ea typeface="+mn-ea"/>
                          <a:cs typeface="+mn-cs"/>
                        </a:rPr>
                        <a:t> 2.</a:t>
                      </a:r>
                      <a:endParaRPr lang="tr-TR" sz="1800" dirty="0">
                        <a:solidFill>
                          <a:schemeClr val="tx1"/>
                        </a:solidFill>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a:solidFill>
                            <a:schemeClr val="tx1"/>
                          </a:solidFill>
                          <a:effectLst/>
                        </a:rPr>
                        <a:t>Sefer ERDEMCİ</a:t>
                      </a:r>
                      <a:endParaRPr lang="tr-TR" sz="1800" b="1" dirty="0">
                        <a:solidFill>
                          <a:schemeClr val="tx1"/>
                        </a:solidFill>
                        <a:effectLst/>
                        <a:latin typeface="Times New Roman"/>
                        <a:ea typeface="Times New Roman"/>
                      </a:endParaRPr>
                    </a:p>
                  </a:txBody>
                  <a:tcPr marL="65635" marR="65635" marT="0" marB="0" anchor="ctr">
                    <a:solidFill>
                      <a:schemeClr val="accent1"/>
                    </a:solidFill>
                  </a:tcPr>
                </a:tc>
                <a:tc>
                  <a:txBody>
                    <a:bodyPr/>
                    <a:lstStyle/>
                    <a:p>
                      <a:pPr>
                        <a:spcAft>
                          <a:spcPts val="0"/>
                        </a:spcAft>
                      </a:pPr>
                      <a:r>
                        <a:rPr lang="tr-TR" sz="1800" b="1" dirty="0">
                          <a:solidFill>
                            <a:schemeClr val="tx1"/>
                          </a:solidFill>
                          <a:effectLst/>
                          <a:latin typeface="Times New Roman"/>
                          <a:ea typeface="Times New Roman"/>
                        </a:rPr>
                        <a:t>Ayniyat Saymanı</a:t>
                      </a:r>
                    </a:p>
                  </a:txBody>
                  <a:tcPr marL="65635" marR="65635" marT="0" marB="0" anchor="ctr"/>
                </a:tc>
                <a:extLst>
                  <a:ext uri="{0D108BD9-81ED-4DB2-BD59-A6C34878D82A}">
                    <a16:rowId xmlns:a16="http://schemas.microsoft.com/office/drawing/2014/main" val="10002"/>
                  </a:ext>
                </a:extLst>
              </a:tr>
              <a:tr h="359209">
                <a:tc>
                  <a:txBody>
                    <a:bodyPr/>
                    <a:lstStyle/>
                    <a:p>
                      <a:pPr marL="0" lvl="0" indent="0">
                        <a:spcAft>
                          <a:spcPts val="0"/>
                        </a:spcAft>
                        <a:buFont typeface="+mj-lt"/>
                        <a:buNone/>
                      </a:pPr>
                      <a:r>
                        <a:rPr lang="tr-TR" sz="1800" dirty="0">
                          <a:solidFill>
                            <a:schemeClr val="tx1"/>
                          </a:solidFill>
                          <a:effectLst/>
                        </a:rPr>
                        <a:t> 3.</a:t>
                      </a:r>
                      <a:endParaRPr lang="tr-TR" sz="1800" dirty="0">
                        <a:solidFill>
                          <a:schemeClr val="tx1"/>
                        </a:solidFill>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a:solidFill>
                            <a:schemeClr val="tx1"/>
                          </a:solidFill>
                          <a:effectLst/>
                        </a:rPr>
                        <a:t>Sıddık ÖZER</a:t>
                      </a:r>
                      <a:endParaRPr lang="tr-TR" sz="1800" b="1" dirty="0">
                        <a:solidFill>
                          <a:schemeClr val="tx1"/>
                        </a:solidFill>
                        <a:effectLst/>
                        <a:latin typeface="Times New Roman"/>
                        <a:ea typeface="Times New Roman"/>
                      </a:endParaRPr>
                    </a:p>
                  </a:txBody>
                  <a:tcPr marL="65635" marR="65635" marT="0" marB="0" anchor="ctr">
                    <a:solidFill>
                      <a:schemeClr val="accent1"/>
                    </a:solidFill>
                  </a:tcPr>
                </a:tc>
                <a:tc>
                  <a:txBody>
                    <a:bodyPr/>
                    <a:lstStyle/>
                    <a:p>
                      <a:pPr>
                        <a:spcAft>
                          <a:spcPts val="0"/>
                        </a:spcAft>
                      </a:pPr>
                      <a:r>
                        <a:rPr lang="tr-TR" sz="1800" b="1" dirty="0">
                          <a:solidFill>
                            <a:schemeClr val="tx1"/>
                          </a:solidFill>
                          <a:effectLst/>
                          <a:latin typeface="Times New Roman"/>
                          <a:ea typeface="Times New Roman"/>
                        </a:rPr>
                        <a:t>Bilgisayar İşletmeni</a:t>
                      </a:r>
                    </a:p>
                  </a:txBody>
                  <a:tcPr marL="65635" marR="65635" marT="0" marB="0" anchor="ctr"/>
                </a:tc>
                <a:extLst>
                  <a:ext uri="{0D108BD9-81ED-4DB2-BD59-A6C34878D82A}">
                    <a16:rowId xmlns:a16="http://schemas.microsoft.com/office/drawing/2014/main" val="10003"/>
                  </a:ext>
                </a:extLst>
              </a:tr>
              <a:tr h="359209">
                <a:tc>
                  <a:txBody>
                    <a:bodyPr/>
                    <a:lstStyle/>
                    <a:p>
                      <a:pPr marL="0" lvl="0" indent="0">
                        <a:spcAft>
                          <a:spcPts val="0"/>
                        </a:spcAft>
                        <a:buFont typeface="+mj-lt"/>
                        <a:buNone/>
                      </a:pPr>
                      <a:r>
                        <a:rPr lang="tr-TR" sz="1800" dirty="0">
                          <a:solidFill>
                            <a:schemeClr val="tx1"/>
                          </a:solidFill>
                          <a:effectLst/>
                        </a:rPr>
                        <a:t> 4.</a:t>
                      </a:r>
                      <a:endParaRPr lang="tr-TR" sz="1800" dirty="0">
                        <a:solidFill>
                          <a:schemeClr val="tx1"/>
                        </a:solidFill>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a:solidFill>
                            <a:schemeClr val="tx1"/>
                          </a:solidFill>
                          <a:effectLst/>
                          <a:latin typeface="+mn-lt"/>
                          <a:ea typeface="+mn-ea"/>
                        </a:rPr>
                        <a:t>Hacı</a:t>
                      </a:r>
                      <a:r>
                        <a:rPr lang="tr-TR" sz="1800" b="1" baseline="0" dirty="0">
                          <a:solidFill>
                            <a:schemeClr val="tx1"/>
                          </a:solidFill>
                          <a:effectLst/>
                          <a:latin typeface="+mn-lt"/>
                          <a:ea typeface="+mn-ea"/>
                        </a:rPr>
                        <a:t> YILMAZ</a:t>
                      </a:r>
                      <a:endParaRPr lang="tr-TR" sz="1800" b="1" dirty="0">
                        <a:solidFill>
                          <a:schemeClr val="tx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schemeClr val="tx1"/>
                          </a:solidFill>
                          <a:effectLst/>
                          <a:uLnTx/>
                          <a:uFillTx/>
                          <a:latin typeface="Times New Roman"/>
                          <a:ea typeface="Times New Roman"/>
                          <a:cs typeface="+mn-cs"/>
                        </a:rPr>
                        <a:t>Bilgisayar İşletmeni</a:t>
                      </a:r>
                    </a:p>
                  </a:txBody>
                  <a:tcPr marL="65635" marR="65635" marT="0" marB="0" anchor="ctr"/>
                </a:tc>
                <a:extLst>
                  <a:ext uri="{0D108BD9-81ED-4DB2-BD59-A6C34878D82A}">
                    <a16:rowId xmlns:a16="http://schemas.microsoft.com/office/drawing/2014/main" val="10004"/>
                  </a:ext>
                </a:extLst>
              </a:tr>
              <a:tr h="359209">
                <a:tc>
                  <a:txBody>
                    <a:bodyPr/>
                    <a:lstStyle/>
                    <a:p>
                      <a:pPr marL="0" lvl="0" indent="0">
                        <a:spcAft>
                          <a:spcPts val="0"/>
                        </a:spcAft>
                        <a:buFont typeface="+mj-lt"/>
                        <a:buNone/>
                      </a:pPr>
                      <a:r>
                        <a:rPr lang="tr-TR" sz="1800" dirty="0">
                          <a:solidFill>
                            <a:schemeClr val="tx1"/>
                          </a:solidFill>
                          <a:effectLst/>
                        </a:rPr>
                        <a:t> 5.</a:t>
                      </a:r>
                      <a:endParaRPr lang="tr-TR" sz="1800" dirty="0">
                        <a:solidFill>
                          <a:schemeClr val="tx1"/>
                        </a:solidFill>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a:solidFill>
                            <a:schemeClr val="tx1"/>
                          </a:solidFill>
                          <a:effectLst/>
                        </a:rPr>
                        <a:t>M. Şakir AYDIN</a:t>
                      </a:r>
                      <a:endParaRPr lang="tr-TR" sz="1800" b="1" dirty="0">
                        <a:solidFill>
                          <a:schemeClr val="tx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schemeClr val="tx1"/>
                          </a:solidFill>
                          <a:effectLst/>
                          <a:uLnTx/>
                          <a:uFillTx/>
                          <a:latin typeface="Times New Roman"/>
                          <a:ea typeface="Times New Roman"/>
                          <a:cs typeface="+mn-cs"/>
                        </a:rPr>
                        <a:t>Bilgisayar İşletmeni</a:t>
                      </a:r>
                    </a:p>
                  </a:txBody>
                  <a:tcPr marL="65635" marR="65635" marT="0" marB="0" anchor="ctr"/>
                </a:tc>
                <a:extLst>
                  <a:ext uri="{0D108BD9-81ED-4DB2-BD59-A6C34878D82A}">
                    <a16:rowId xmlns:a16="http://schemas.microsoft.com/office/drawing/2014/main" val="10005"/>
                  </a:ext>
                </a:extLst>
              </a:tr>
              <a:tr h="359209">
                <a:tc>
                  <a:txBody>
                    <a:bodyPr/>
                    <a:lstStyle/>
                    <a:p>
                      <a:pPr marL="0" lvl="0" indent="0">
                        <a:spcAft>
                          <a:spcPts val="0"/>
                        </a:spcAft>
                        <a:buFont typeface="+mj-lt"/>
                        <a:buNone/>
                      </a:pPr>
                      <a:r>
                        <a:rPr lang="tr-TR" sz="1800" dirty="0">
                          <a:solidFill>
                            <a:schemeClr val="tx1"/>
                          </a:solidFill>
                          <a:effectLst/>
                          <a:latin typeface="Times New Roman"/>
                          <a:ea typeface="Times New Roman"/>
                          <a:cs typeface="TimesNewRomanPSMT"/>
                        </a:rPr>
                        <a:t>6.</a:t>
                      </a:r>
                    </a:p>
                  </a:txBody>
                  <a:tcPr marL="65635" marR="65635" marT="0" marB="0" anchor="ctr"/>
                </a:tc>
                <a:tc>
                  <a:txBody>
                    <a:bodyPr/>
                    <a:lstStyle/>
                    <a:p>
                      <a:pPr>
                        <a:spcAft>
                          <a:spcPts val="0"/>
                        </a:spcAft>
                      </a:pPr>
                      <a:r>
                        <a:rPr lang="tr-TR" sz="1800" b="1" dirty="0">
                          <a:solidFill>
                            <a:schemeClr val="tx1"/>
                          </a:solidFill>
                          <a:effectLst/>
                          <a:latin typeface="Times New Roman"/>
                          <a:ea typeface="Times New Roman"/>
                        </a:rPr>
                        <a:t>Ali</a:t>
                      </a:r>
                      <a:r>
                        <a:rPr lang="tr-TR" sz="1800" b="1" baseline="0" dirty="0">
                          <a:solidFill>
                            <a:schemeClr val="tx1"/>
                          </a:solidFill>
                          <a:effectLst/>
                          <a:latin typeface="Times New Roman"/>
                          <a:ea typeface="Times New Roman"/>
                        </a:rPr>
                        <a:t> KAMEL</a:t>
                      </a:r>
                      <a:endParaRPr lang="tr-TR" sz="1800" b="1" dirty="0">
                        <a:solidFill>
                          <a:schemeClr val="tx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schemeClr val="tx1"/>
                          </a:solidFill>
                          <a:effectLst/>
                          <a:uLnTx/>
                          <a:uFillTx/>
                          <a:latin typeface="Times New Roman"/>
                          <a:ea typeface="Times New Roman"/>
                          <a:cs typeface="+mn-cs"/>
                        </a:rPr>
                        <a:t>Memur</a:t>
                      </a:r>
                    </a:p>
                  </a:txBody>
                  <a:tcPr marL="65635" marR="65635" marT="0" marB="0" anchor="ctr"/>
                </a:tc>
                <a:extLst>
                  <a:ext uri="{0D108BD9-81ED-4DB2-BD59-A6C34878D82A}">
                    <a16:rowId xmlns:a16="http://schemas.microsoft.com/office/drawing/2014/main" val="10007"/>
                  </a:ext>
                </a:extLst>
              </a:tr>
              <a:tr h="359209">
                <a:tc>
                  <a:txBody>
                    <a:bodyPr/>
                    <a:lstStyle/>
                    <a:p>
                      <a:pPr marL="0" lvl="0" indent="0">
                        <a:spcAft>
                          <a:spcPts val="0"/>
                        </a:spcAft>
                        <a:buFont typeface="+mj-lt"/>
                        <a:buNone/>
                      </a:pPr>
                      <a:r>
                        <a:rPr lang="tr-TR" sz="1800" dirty="0">
                          <a:solidFill>
                            <a:schemeClr val="tx1"/>
                          </a:solidFill>
                          <a:effectLst/>
                          <a:latin typeface="Times New Roman"/>
                          <a:ea typeface="Times New Roman"/>
                          <a:cs typeface="TimesNewRomanPSMT"/>
                        </a:rPr>
                        <a:t>7.</a:t>
                      </a:r>
                    </a:p>
                  </a:txBody>
                  <a:tcPr marL="65635" marR="65635" marT="0" marB="0" anchor="ctr"/>
                </a:tc>
                <a:tc>
                  <a:txBody>
                    <a:bodyPr/>
                    <a:lstStyle/>
                    <a:p>
                      <a:pPr>
                        <a:spcAft>
                          <a:spcPts val="0"/>
                        </a:spcAft>
                      </a:pPr>
                      <a:r>
                        <a:rPr lang="tr-TR" sz="1800" b="1" dirty="0">
                          <a:solidFill>
                            <a:schemeClr val="tx1"/>
                          </a:solidFill>
                          <a:effectLst/>
                          <a:latin typeface="Times New Roman"/>
                          <a:ea typeface="Times New Roman"/>
                        </a:rPr>
                        <a:t>Veysi EVİN</a:t>
                      </a: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schemeClr val="tx1"/>
                          </a:solidFill>
                          <a:effectLst/>
                          <a:uLnTx/>
                          <a:uFillTx/>
                          <a:latin typeface="Times New Roman"/>
                          <a:ea typeface="Times New Roman"/>
                          <a:cs typeface="+mn-cs"/>
                        </a:rPr>
                        <a:t>Hizmetli Memur</a:t>
                      </a:r>
                    </a:p>
                  </a:txBody>
                  <a:tcPr marL="65635" marR="65635" marT="0" marB="0" anchor="ctr"/>
                </a:tc>
                <a:extLst>
                  <a:ext uri="{0D108BD9-81ED-4DB2-BD59-A6C34878D82A}">
                    <a16:rowId xmlns:a16="http://schemas.microsoft.com/office/drawing/2014/main" val="10010"/>
                  </a:ext>
                </a:extLst>
              </a:tr>
              <a:tr h="359209">
                <a:tc>
                  <a:txBody>
                    <a:bodyPr/>
                    <a:lstStyle/>
                    <a:p>
                      <a:pPr marL="0" lvl="0" indent="0">
                        <a:spcAft>
                          <a:spcPts val="0"/>
                        </a:spcAft>
                        <a:buFont typeface="+mj-lt"/>
                        <a:buNone/>
                      </a:pPr>
                      <a:r>
                        <a:rPr lang="tr-TR" sz="1800" dirty="0">
                          <a:solidFill>
                            <a:schemeClr val="tx1"/>
                          </a:solidFill>
                          <a:effectLst/>
                        </a:rPr>
                        <a:t> 8.</a:t>
                      </a:r>
                      <a:endParaRPr lang="tr-TR" sz="1800" dirty="0">
                        <a:solidFill>
                          <a:schemeClr val="tx1"/>
                        </a:solidFill>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a:solidFill>
                            <a:schemeClr val="tx1"/>
                          </a:solidFill>
                          <a:effectLst/>
                          <a:latin typeface="Times New Roman"/>
                          <a:ea typeface="Times New Roman"/>
                        </a:rPr>
                        <a:t>Fatma ARSLAN</a:t>
                      </a: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schemeClr val="tx1"/>
                          </a:solidFill>
                          <a:effectLst/>
                          <a:uLnTx/>
                          <a:uFillTx/>
                          <a:latin typeface="+mn-lt"/>
                          <a:ea typeface="Calibri"/>
                          <a:cs typeface="Times New Roman"/>
                        </a:rPr>
                        <a:t>4/d Kapsamında İşçi</a:t>
                      </a:r>
                    </a:p>
                  </a:txBody>
                  <a:tcPr marL="65635" marR="65635" marT="0" marB="0" anchor="ctr"/>
                </a:tc>
                <a:extLst>
                  <a:ext uri="{0D108BD9-81ED-4DB2-BD59-A6C34878D82A}">
                    <a16:rowId xmlns:a16="http://schemas.microsoft.com/office/drawing/2014/main" val="10006"/>
                  </a:ext>
                </a:extLst>
              </a:tr>
              <a:tr h="359209">
                <a:tc>
                  <a:txBody>
                    <a:bodyPr/>
                    <a:lstStyle/>
                    <a:p>
                      <a:pPr marL="0" lvl="0" indent="0">
                        <a:spcAft>
                          <a:spcPts val="0"/>
                        </a:spcAft>
                        <a:buFont typeface="+mj-lt"/>
                        <a:buNone/>
                      </a:pPr>
                      <a:r>
                        <a:rPr lang="tr-TR" sz="1800" dirty="0">
                          <a:solidFill>
                            <a:schemeClr val="tx1"/>
                          </a:solidFill>
                          <a:effectLst/>
                        </a:rPr>
                        <a:t>9.</a:t>
                      </a:r>
                      <a:endParaRPr lang="tr-TR" sz="1800" dirty="0">
                        <a:solidFill>
                          <a:schemeClr val="tx1"/>
                        </a:solidFill>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a:solidFill>
                            <a:schemeClr val="tx1"/>
                          </a:solidFill>
                          <a:effectLst/>
                        </a:rPr>
                        <a:t>Sabahattin ŞEN</a:t>
                      </a:r>
                      <a:endParaRPr lang="tr-TR" sz="1800" b="1" dirty="0">
                        <a:solidFill>
                          <a:schemeClr val="tx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tab pos="1524000" algn="l"/>
                        </a:tabLst>
                        <a:defRPr/>
                      </a:pPr>
                      <a:r>
                        <a:rPr kumimoji="0" lang="tr-TR" sz="1800" b="1" i="0" u="none" strike="noStrike" kern="1200" cap="none" spc="0" normalizeH="0" baseline="0" noProof="0" dirty="0">
                          <a:ln>
                            <a:noFill/>
                          </a:ln>
                          <a:solidFill>
                            <a:schemeClr val="tx1"/>
                          </a:solidFill>
                          <a:effectLst/>
                          <a:uLnTx/>
                          <a:uFillTx/>
                          <a:latin typeface="Calibri"/>
                          <a:ea typeface="Calibri"/>
                          <a:cs typeface="Times New Roman"/>
                        </a:rPr>
                        <a:t>4/d Kapsamında İşçi</a:t>
                      </a:r>
                    </a:p>
                  </a:txBody>
                  <a:tcPr marL="65635" marR="65635" marT="0" marB="0" anchor="ctr"/>
                </a:tc>
                <a:extLst>
                  <a:ext uri="{0D108BD9-81ED-4DB2-BD59-A6C34878D82A}">
                    <a16:rowId xmlns:a16="http://schemas.microsoft.com/office/drawing/2014/main" val="10008"/>
                  </a:ext>
                </a:extLst>
              </a:tr>
              <a:tr h="359209">
                <a:tc>
                  <a:txBody>
                    <a:bodyPr/>
                    <a:lstStyle/>
                    <a:p>
                      <a:pPr marL="0" lvl="0" indent="0">
                        <a:spcAft>
                          <a:spcPts val="0"/>
                        </a:spcAft>
                        <a:buFont typeface="+mj-lt"/>
                        <a:buNone/>
                      </a:pPr>
                      <a:r>
                        <a:rPr lang="tr-TR" sz="1800" dirty="0">
                          <a:solidFill>
                            <a:schemeClr val="tx1"/>
                          </a:solidFill>
                          <a:effectLst/>
                        </a:rPr>
                        <a:t>10.</a:t>
                      </a:r>
                      <a:endParaRPr lang="tr-TR" sz="1800" dirty="0">
                        <a:solidFill>
                          <a:schemeClr val="tx1"/>
                        </a:solidFill>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err="1">
                          <a:solidFill>
                            <a:schemeClr val="tx1"/>
                          </a:solidFill>
                          <a:effectLst/>
                        </a:rPr>
                        <a:t>Faraç</a:t>
                      </a:r>
                      <a:r>
                        <a:rPr lang="tr-TR" sz="1800" b="1" dirty="0">
                          <a:solidFill>
                            <a:schemeClr val="tx1"/>
                          </a:solidFill>
                          <a:effectLst/>
                        </a:rPr>
                        <a:t> KARACA</a:t>
                      </a:r>
                      <a:endParaRPr lang="tr-TR" sz="1800" b="1" dirty="0">
                        <a:solidFill>
                          <a:schemeClr val="tx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tab pos="1524000" algn="l"/>
                        </a:tabLst>
                        <a:defRPr/>
                      </a:pPr>
                      <a:r>
                        <a:rPr kumimoji="0" lang="tr-TR" sz="1800" b="1" i="0" u="none" strike="noStrike" kern="1200" cap="none" spc="0" normalizeH="0" baseline="0" noProof="0" dirty="0">
                          <a:ln>
                            <a:noFill/>
                          </a:ln>
                          <a:solidFill>
                            <a:schemeClr val="tx1"/>
                          </a:solidFill>
                          <a:effectLst/>
                          <a:uLnTx/>
                          <a:uFillTx/>
                          <a:latin typeface="Calibri"/>
                          <a:ea typeface="Calibri"/>
                          <a:cs typeface="Times New Roman"/>
                        </a:rPr>
                        <a:t>4/d Kapsamında İşçi</a:t>
                      </a:r>
                    </a:p>
                  </a:txBody>
                  <a:tcPr marL="65635" marR="65635" marT="0" marB="0" anchor="ct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8819335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882489"/>
          </a:xfrm>
        </p:spPr>
        <p:txBody>
          <a:bodyPr/>
          <a:lstStyle/>
          <a:p>
            <a:pPr algn="ctr"/>
            <a:r>
              <a:rPr lang="tr-TR" sz="2400" b="1" dirty="0">
                <a:solidFill>
                  <a:prstClr val="black"/>
                </a:solidFill>
                <a:latin typeface="Calibri"/>
              </a:rPr>
              <a:t>İNSAN KAYNAKLARI</a:t>
            </a:r>
            <a:endParaRPr lang="tr-TR" dirty="0"/>
          </a:p>
        </p:txBody>
      </p:sp>
      <p:graphicFrame>
        <p:nvGraphicFramePr>
          <p:cNvPr id="4" name="Tablo 3"/>
          <p:cNvGraphicFramePr>
            <a:graphicFrameLocks noGrp="1"/>
          </p:cNvGraphicFramePr>
          <p:nvPr>
            <p:extLst>
              <p:ext uri="{D42A27DB-BD31-4B8C-83A1-F6EECF244321}">
                <p14:modId xmlns:p14="http://schemas.microsoft.com/office/powerpoint/2010/main" val="754854291"/>
              </p:ext>
            </p:extLst>
          </p:nvPr>
        </p:nvGraphicFramePr>
        <p:xfrm>
          <a:off x="3678976" y="1327360"/>
          <a:ext cx="3695602" cy="3543300"/>
        </p:xfrm>
        <a:graphic>
          <a:graphicData uri="http://schemas.openxmlformats.org/drawingml/2006/table">
            <a:tbl>
              <a:tblPr firstRow="1" firstCol="1" lastRow="1" lastCol="1" bandRow="1" bandCol="1">
                <a:tableStyleId>{5C22544A-7EE6-4342-B048-85BDC9FD1C3A}</a:tableStyleId>
              </a:tblPr>
              <a:tblGrid>
                <a:gridCol w="667393">
                  <a:extLst>
                    <a:ext uri="{9D8B030D-6E8A-4147-A177-3AD203B41FA5}">
                      <a16:colId xmlns:a16="http://schemas.microsoft.com/office/drawing/2014/main" val="20000"/>
                    </a:ext>
                  </a:extLst>
                </a:gridCol>
                <a:gridCol w="3028209">
                  <a:extLst>
                    <a:ext uri="{9D8B030D-6E8A-4147-A177-3AD203B41FA5}">
                      <a16:colId xmlns:a16="http://schemas.microsoft.com/office/drawing/2014/main" val="20001"/>
                    </a:ext>
                  </a:extLst>
                </a:gridCol>
              </a:tblGrid>
              <a:tr h="251460">
                <a:tc>
                  <a:txBody>
                    <a:bodyPr/>
                    <a:lstStyle/>
                    <a:p>
                      <a:pPr algn="ctr">
                        <a:spcAft>
                          <a:spcPts val="0"/>
                        </a:spcAft>
                      </a:pPr>
                      <a:r>
                        <a:rPr lang="tr-TR" sz="1400" dirty="0">
                          <a:solidFill>
                            <a:schemeClr val="tx1"/>
                          </a:solidFill>
                          <a:effectLst/>
                          <a:latin typeface="Arial" panose="020B0604020202020204" pitchFamily="34" charset="0"/>
                          <a:cs typeface="Arial" panose="020B0604020202020204" pitchFamily="34" charset="0"/>
                        </a:rPr>
                        <a:t>Sıra No </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nchor="ctr"/>
                </a:tc>
                <a:tc>
                  <a:txBody>
                    <a:bodyPr/>
                    <a:lstStyle/>
                    <a:p>
                      <a:pPr>
                        <a:spcAft>
                          <a:spcPts val="0"/>
                        </a:spcAft>
                      </a:pPr>
                      <a:r>
                        <a:rPr lang="tr-TR" sz="1400" dirty="0">
                          <a:solidFill>
                            <a:schemeClr val="tx1"/>
                          </a:solidFill>
                          <a:effectLst/>
                          <a:latin typeface="Arial" panose="020B0604020202020204" pitchFamily="34" charset="0"/>
                          <a:cs typeface="Arial" panose="020B0604020202020204" pitchFamily="34" charset="0"/>
                        </a:rPr>
                        <a:t>Adı ve Soyadı</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nchor="ctr"/>
                </a:tc>
                <a:extLst>
                  <a:ext uri="{0D108BD9-81ED-4DB2-BD59-A6C34878D82A}">
                    <a16:rowId xmlns:a16="http://schemas.microsoft.com/office/drawing/2014/main" val="10000"/>
                  </a:ext>
                </a:extLst>
              </a:tr>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cs typeface="Arial" panose="020B0604020202020204" pitchFamily="34" charset="0"/>
                        </a:rPr>
                        <a:t> 1</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tc>
                  <a:txBody>
                    <a:bodyPr/>
                    <a:lstStyle/>
                    <a:p>
                      <a:pPr>
                        <a:spcAft>
                          <a:spcPts val="0"/>
                        </a:spcAft>
                      </a:pPr>
                      <a:r>
                        <a:rPr lang="tr-TR" sz="1400" dirty="0">
                          <a:solidFill>
                            <a:schemeClr val="tx1"/>
                          </a:solidFill>
                          <a:effectLst/>
                          <a:latin typeface="Arial" panose="020B0604020202020204" pitchFamily="34" charset="0"/>
                          <a:cs typeface="Arial" panose="020B0604020202020204" pitchFamily="34" charset="0"/>
                        </a:rPr>
                        <a:t>Prof. Dr. Cafer SAKA(Dekan)</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10001"/>
                  </a:ext>
                </a:extLst>
              </a:tr>
              <a:tr h="251460">
                <a:tc>
                  <a:txBody>
                    <a:bodyPr/>
                    <a:lstStyle/>
                    <a:p>
                      <a:pPr marL="0" lvl="0" indent="0" algn="ctr">
                        <a:spcAft>
                          <a:spcPts val="0"/>
                        </a:spcAft>
                        <a:buFont typeface="+mj-lt"/>
                        <a:buNone/>
                      </a:pPr>
                      <a:r>
                        <a:rPr lang="tr-TR" sz="1400" baseline="0" dirty="0">
                          <a:solidFill>
                            <a:schemeClr val="tx1"/>
                          </a:solidFill>
                          <a:effectLst/>
                          <a:latin typeface="Arial" panose="020B0604020202020204" pitchFamily="34" charset="0"/>
                          <a:ea typeface="+mn-ea"/>
                          <a:cs typeface="Arial" panose="020B0604020202020204" pitchFamily="34" charset="0"/>
                        </a:rPr>
                        <a:t> 2</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tc>
                  <a:txBody>
                    <a:bodyPr/>
                    <a:lstStyle/>
                    <a:p>
                      <a:pPr>
                        <a:spcAft>
                          <a:spcPts val="0"/>
                        </a:spcAft>
                      </a:pPr>
                      <a:r>
                        <a:rPr lang="tr-TR" sz="1400" dirty="0">
                          <a:solidFill>
                            <a:schemeClr val="tx1"/>
                          </a:solidFill>
                          <a:effectLst/>
                          <a:latin typeface="Arial" panose="020B0604020202020204" pitchFamily="34" charset="0"/>
                          <a:cs typeface="Arial" panose="020B0604020202020204" pitchFamily="34" charset="0"/>
                        </a:rPr>
                        <a:t>Dr.Öğr.Üyesi </a:t>
                      </a:r>
                      <a:r>
                        <a:rPr lang="tr-TR" sz="1400" dirty="0" err="1">
                          <a:solidFill>
                            <a:schemeClr val="tx1"/>
                          </a:solidFill>
                          <a:effectLst/>
                          <a:latin typeface="Arial" panose="020B0604020202020204" pitchFamily="34" charset="0"/>
                          <a:cs typeface="Arial" panose="020B0604020202020204" pitchFamily="34" charset="0"/>
                        </a:rPr>
                        <a:t>Simla</a:t>
                      </a:r>
                      <a:r>
                        <a:rPr lang="tr-TR" sz="1400" dirty="0">
                          <a:solidFill>
                            <a:schemeClr val="tx1"/>
                          </a:solidFill>
                          <a:effectLst/>
                          <a:latin typeface="Arial" panose="020B0604020202020204" pitchFamily="34" charset="0"/>
                          <a:cs typeface="Arial" panose="020B0604020202020204" pitchFamily="34" charset="0"/>
                        </a:rPr>
                        <a:t> ADAGİDE YILMAZ(Dekan </a:t>
                      </a:r>
                      <a:r>
                        <a:rPr lang="tr-TR" sz="1400" dirty="0" err="1">
                          <a:solidFill>
                            <a:schemeClr val="tx1"/>
                          </a:solidFill>
                          <a:effectLst/>
                          <a:latin typeface="Arial" panose="020B0604020202020204" pitchFamily="34" charset="0"/>
                          <a:cs typeface="Arial" panose="020B0604020202020204" pitchFamily="34" charset="0"/>
                        </a:rPr>
                        <a:t>Yard</a:t>
                      </a:r>
                      <a:r>
                        <a:rPr lang="tr-TR" sz="1400" dirty="0">
                          <a:solidFill>
                            <a:schemeClr val="tx1"/>
                          </a:solidFill>
                          <a:effectLst/>
                          <a:latin typeface="Arial" panose="020B0604020202020204" pitchFamily="34" charset="0"/>
                          <a:cs typeface="Arial" panose="020B0604020202020204" pitchFamily="34" charset="0"/>
                        </a:rPr>
                        <a:t>.)</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10002"/>
                  </a:ext>
                </a:extLst>
              </a:tr>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cs typeface="Arial" panose="020B0604020202020204" pitchFamily="34" charset="0"/>
                        </a:rPr>
                        <a:t> 3</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tc>
                  <a:txBody>
                    <a:bodyPr/>
                    <a:lstStyle/>
                    <a:p>
                      <a:pPr>
                        <a:spcAft>
                          <a:spcPts val="0"/>
                        </a:spcAft>
                      </a:pPr>
                      <a:r>
                        <a:rPr lang="tr-TR" sz="1400" dirty="0" err="1">
                          <a:solidFill>
                            <a:schemeClr val="tx1"/>
                          </a:solidFill>
                          <a:effectLst/>
                          <a:latin typeface="Arial" panose="020B0604020202020204" pitchFamily="34" charset="0"/>
                          <a:cs typeface="Arial" panose="020B0604020202020204" pitchFamily="34" charset="0"/>
                        </a:rPr>
                        <a:t>Doç.Dr</a:t>
                      </a:r>
                      <a:r>
                        <a:rPr lang="tr-TR" sz="1400" dirty="0">
                          <a:solidFill>
                            <a:schemeClr val="tx1"/>
                          </a:solidFill>
                          <a:effectLst/>
                          <a:latin typeface="Arial" panose="020B0604020202020204" pitchFamily="34" charset="0"/>
                          <a:cs typeface="Arial" panose="020B0604020202020204" pitchFamily="34" charset="0"/>
                        </a:rPr>
                        <a:t>. Zeliha</a:t>
                      </a:r>
                      <a:r>
                        <a:rPr lang="tr-TR" sz="1400" baseline="0" dirty="0">
                          <a:solidFill>
                            <a:schemeClr val="tx1"/>
                          </a:solidFill>
                          <a:effectLst/>
                          <a:latin typeface="Arial" panose="020B0604020202020204" pitchFamily="34" charset="0"/>
                          <a:cs typeface="Arial" panose="020B0604020202020204" pitchFamily="34" charset="0"/>
                        </a:rPr>
                        <a:t> BÜYÜKBAYRAM (Dekan </a:t>
                      </a:r>
                      <a:r>
                        <a:rPr lang="tr-TR" sz="1400" baseline="0" dirty="0" err="1">
                          <a:solidFill>
                            <a:schemeClr val="tx1"/>
                          </a:solidFill>
                          <a:effectLst/>
                          <a:latin typeface="Arial" panose="020B0604020202020204" pitchFamily="34" charset="0"/>
                          <a:cs typeface="Arial" panose="020B0604020202020204" pitchFamily="34" charset="0"/>
                        </a:rPr>
                        <a:t>Yard</a:t>
                      </a:r>
                      <a:r>
                        <a:rPr lang="tr-TR" sz="1400" baseline="0" dirty="0">
                          <a:solidFill>
                            <a:schemeClr val="tx1"/>
                          </a:solidFill>
                          <a:effectLst/>
                          <a:latin typeface="Arial" panose="020B0604020202020204" pitchFamily="34" charset="0"/>
                          <a:cs typeface="Arial" panose="020B0604020202020204" pitchFamily="34" charset="0"/>
                        </a:rPr>
                        <a:t>)</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10003"/>
                  </a:ext>
                </a:extLst>
              </a:tr>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cs typeface="Arial" panose="020B0604020202020204" pitchFamily="34" charset="0"/>
                        </a:rPr>
                        <a:t> 4</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tc>
                  <a:txBody>
                    <a:bodyPr/>
                    <a:lstStyle/>
                    <a:p>
                      <a:pPr>
                        <a:spcAft>
                          <a:spcPts val="0"/>
                        </a:spcAft>
                      </a:pPr>
                      <a:r>
                        <a:rPr lang="tr-TR" sz="1400" dirty="0" err="1">
                          <a:solidFill>
                            <a:schemeClr val="tx1"/>
                          </a:solidFill>
                          <a:effectLst/>
                          <a:latin typeface="Arial" panose="020B0604020202020204" pitchFamily="34" charset="0"/>
                          <a:cs typeface="Arial" panose="020B0604020202020204" pitchFamily="34" charset="0"/>
                        </a:rPr>
                        <a:t>Prof.Dr</a:t>
                      </a:r>
                      <a:r>
                        <a:rPr lang="tr-TR" sz="1400" dirty="0">
                          <a:solidFill>
                            <a:schemeClr val="tx1"/>
                          </a:solidFill>
                          <a:effectLst/>
                          <a:latin typeface="Arial" panose="020B0604020202020204" pitchFamily="34" charset="0"/>
                          <a:cs typeface="Arial" panose="020B0604020202020204" pitchFamily="34" charset="0"/>
                        </a:rPr>
                        <a:t>. Hüsnü KOÇ</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10004"/>
                  </a:ext>
                </a:extLst>
              </a:tr>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ea typeface="Times New Roman"/>
                          <a:cs typeface="Arial" panose="020B0604020202020204" pitchFamily="34" charset="0"/>
                        </a:rPr>
                        <a:t>5</a:t>
                      </a:r>
                    </a:p>
                  </a:txBody>
                  <a:tcPr marL="65635" marR="65635"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dirty="0">
                          <a:solidFill>
                            <a:schemeClr val="tx1"/>
                          </a:solidFill>
                          <a:effectLst/>
                          <a:latin typeface="Arial" panose="020B0604020202020204" pitchFamily="34" charset="0"/>
                          <a:cs typeface="Arial" panose="020B0604020202020204" pitchFamily="34" charset="0"/>
                        </a:rPr>
                        <a:t>Doçent</a:t>
                      </a:r>
                      <a:r>
                        <a:rPr lang="tr-TR" sz="1400" baseline="0" dirty="0">
                          <a:solidFill>
                            <a:schemeClr val="tx1"/>
                          </a:solidFill>
                          <a:effectLst/>
                          <a:latin typeface="Arial" panose="020B0604020202020204" pitchFamily="34" charset="0"/>
                          <a:cs typeface="Arial" panose="020B0604020202020204" pitchFamily="34" charset="0"/>
                        </a:rPr>
                        <a:t> Dr.</a:t>
                      </a:r>
                      <a:r>
                        <a:rPr lang="tr-TR" sz="1400" dirty="0">
                          <a:solidFill>
                            <a:schemeClr val="tx1"/>
                          </a:solidFill>
                          <a:effectLst/>
                          <a:latin typeface="Arial" panose="020B0604020202020204" pitchFamily="34" charset="0"/>
                          <a:cs typeface="Arial" panose="020B0604020202020204" pitchFamily="34" charset="0"/>
                        </a:rPr>
                        <a:t> Emrah</a:t>
                      </a:r>
                      <a:r>
                        <a:rPr lang="tr-TR" sz="1400" baseline="0" dirty="0">
                          <a:solidFill>
                            <a:schemeClr val="tx1"/>
                          </a:solidFill>
                          <a:effectLst/>
                          <a:latin typeface="Arial" panose="020B0604020202020204" pitchFamily="34" charset="0"/>
                          <a:cs typeface="Arial" panose="020B0604020202020204" pitchFamily="34" charset="0"/>
                        </a:rPr>
                        <a:t> YERLİKAYA</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2353902931"/>
                  </a:ext>
                </a:extLst>
              </a:tr>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ea typeface="Times New Roman"/>
                          <a:cs typeface="Arial" panose="020B0604020202020204" pitchFamily="34" charset="0"/>
                        </a:rPr>
                        <a:t>6</a:t>
                      </a:r>
                    </a:p>
                  </a:txBody>
                  <a:tcPr marL="65635" marR="65635"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dirty="0">
                          <a:solidFill>
                            <a:schemeClr val="tx1"/>
                          </a:solidFill>
                          <a:effectLst/>
                          <a:latin typeface="Arial" panose="020B0604020202020204" pitchFamily="34" charset="0"/>
                          <a:cs typeface="Arial" panose="020B0604020202020204" pitchFamily="34" charset="0"/>
                        </a:rPr>
                        <a:t>Doçent Dr. Arzu EKİNCİ</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4030289854"/>
                  </a:ext>
                </a:extLst>
              </a:tr>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cs typeface="Arial" panose="020B0604020202020204" pitchFamily="34" charset="0"/>
                        </a:rPr>
                        <a:t> 7</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tc>
                  <a:txBody>
                    <a:bodyPr/>
                    <a:lstStyle/>
                    <a:p>
                      <a:pPr>
                        <a:spcAft>
                          <a:spcPts val="0"/>
                        </a:spcAft>
                      </a:pPr>
                      <a:r>
                        <a:rPr lang="tr-TR" sz="1400" dirty="0">
                          <a:solidFill>
                            <a:schemeClr val="tx1"/>
                          </a:solidFill>
                          <a:effectLst/>
                          <a:latin typeface="Arial" panose="020B0604020202020204" pitchFamily="34" charset="0"/>
                          <a:cs typeface="Arial" panose="020B0604020202020204" pitchFamily="34" charset="0"/>
                        </a:rPr>
                        <a:t>Doçent </a:t>
                      </a:r>
                      <a:r>
                        <a:rPr lang="tr-TR" sz="1400" dirty="0" err="1">
                          <a:solidFill>
                            <a:schemeClr val="tx1"/>
                          </a:solidFill>
                          <a:effectLst/>
                          <a:latin typeface="Arial" panose="020B0604020202020204" pitchFamily="34" charset="0"/>
                          <a:cs typeface="Arial" panose="020B0604020202020204" pitchFamily="34" charset="0"/>
                        </a:rPr>
                        <a:t>Dr</a:t>
                      </a:r>
                      <a:r>
                        <a:rPr lang="tr-TR" sz="1400" dirty="0">
                          <a:solidFill>
                            <a:schemeClr val="tx1"/>
                          </a:solidFill>
                          <a:effectLst/>
                          <a:latin typeface="Arial" panose="020B0604020202020204" pitchFamily="34" charset="0"/>
                          <a:cs typeface="Arial" panose="020B0604020202020204" pitchFamily="34" charset="0"/>
                        </a:rPr>
                        <a:t> </a:t>
                      </a:r>
                      <a:r>
                        <a:rPr kumimoji="0" lang="tr-TR" sz="1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Hasan KARAGEÇİLİ</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10005"/>
                  </a:ext>
                </a:extLst>
              </a:tr>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cs typeface="Arial" panose="020B0604020202020204" pitchFamily="34" charset="0"/>
                        </a:rPr>
                        <a:t> 8</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tc>
                  <a:txBody>
                    <a:bodyPr/>
                    <a:lstStyle/>
                    <a:p>
                      <a:pPr>
                        <a:spcAft>
                          <a:spcPts val="0"/>
                        </a:spcAft>
                      </a:pPr>
                      <a:r>
                        <a:rPr lang="tr-TR" sz="1400" dirty="0" err="1">
                          <a:solidFill>
                            <a:schemeClr val="tx1"/>
                          </a:solidFill>
                          <a:effectLst/>
                          <a:latin typeface="Arial" panose="020B0604020202020204" pitchFamily="34" charset="0"/>
                          <a:cs typeface="Arial" panose="020B0604020202020204" pitchFamily="34" charset="0"/>
                        </a:rPr>
                        <a:t>Dr.Öğr.Üyesi</a:t>
                      </a:r>
                      <a:r>
                        <a:rPr lang="tr-TR" sz="1400" dirty="0">
                          <a:solidFill>
                            <a:schemeClr val="tx1"/>
                          </a:solidFill>
                          <a:effectLst/>
                          <a:latin typeface="Arial" panose="020B0604020202020204" pitchFamily="34" charset="0"/>
                          <a:cs typeface="Arial" panose="020B0604020202020204" pitchFamily="34" charset="0"/>
                        </a:rPr>
                        <a:t> Mustafa Salih EYGİ</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10006"/>
                  </a:ext>
                </a:extLst>
              </a:tr>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cs typeface="Arial" panose="020B0604020202020204" pitchFamily="34" charset="0"/>
                        </a:rPr>
                        <a:t> 9</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dirty="0" err="1">
                          <a:solidFill>
                            <a:schemeClr val="tx1"/>
                          </a:solidFill>
                          <a:effectLst/>
                          <a:latin typeface="Arial" panose="020B0604020202020204" pitchFamily="34" charset="0"/>
                          <a:cs typeface="Arial" panose="020B0604020202020204" pitchFamily="34" charset="0"/>
                        </a:rPr>
                        <a:t>Doç.Dr</a:t>
                      </a:r>
                      <a:r>
                        <a:rPr lang="tr-TR" sz="1400" dirty="0">
                          <a:solidFill>
                            <a:schemeClr val="tx1"/>
                          </a:solidFill>
                          <a:effectLst/>
                          <a:latin typeface="Arial" panose="020B0604020202020204" pitchFamily="34" charset="0"/>
                          <a:cs typeface="Arial" panose="020B0604020202020204" pitchFamily="34" charset="0"/>
                        </a:rPr>
                        <a:t>. </a:t>
                      </a:r>
                      <a:r>
                        <a:rPr lang="tr-TR" sz="1400" dirty="0" err="1">
                          <a:solidFill>
                            <a:schemeClr val="tx1"/>
                          </a:solidFill>
                          <a:effectLst/>
                          <a:latin typeface="Arial" panose="020B0604020202020204" pitchFamily="34" charset="0"/>
                          <a:cs typeface="Arial" panose="020B0604020202020204" pitchFamily="34" charset="0"/>
                        </a:rPr>
                        <a:t>Meyreme</a:t>
                      </a:r>
                      <a:r>
                        <a:rPr lang="tr-TR" sz="1400" baseline="0" dirty="0">
                          <a:solidFill>
                            <a:schemeClr val="tx1"/>
                          </a:solidFill>
                          <a:effectLst/>
                          <a:latin typeface="Arial" panose="020B0604020202020204" pitchFamily="34" charset="0"/>
                          <a:cs typeface="Arial" panose="020B0604020202020204" pitchFamily="34" charset="0"/>
                        </a:rPr>
                        <a:t> AKSOY</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10007"/>
                  </a:ext>
                </a:extLst>
              </a:tr>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cs typeface="Arial" panose="020B0604020202020204" pitchFamily="34" charset="0"/>
                        </a:rPr>
                        <a:t> 10</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tc>
                  <a:txBody>
                    <a:bodyPr/>
                    <a:lstStyle/>
                    <a:p>
                      <a:pPr>
                        <a:spcAft>
                          <a:spcPts val="0"/>
                        </a:spcAft>
                      </a:pPr>
                      <a:r>
                        <a:rPr lang="tr-TR" sz="1400" dirty="0" err="1">
                          <a:solidFill>
                            <a:schemeClr val="tx1"/>
                          </a:solidFill>
                          <a:effectLst/>
                          <a:latin typeface="Arial" panose="020B0604020202020204" pitchFamily="34" charset="0"/>
                          <a:cs typeface="Arial" panose="020B0604020202020204" pitchFamily="34" charset="0"/>
                        </a:rPr>
                        <a:t>Dr.Öğr.Üyesi</a:t>
                      </a:r>
                      <a:r>
                        <a:rPr lang="tr-TR" sz="1400" dirty="0">
                          <a:solidFill>
                            <a:schemeClr val="tx1"/>
                          </a:solidFill>
                          <a:effectLst/>
                          <a:latin typeface="Arial" panose="020B0604020202020204" pitchFamily="34" charset="0"/>
                          <a:cs typeface="Arial" panose="020B0604020202020204" pitchFamily="34" charset="0"/>
                        </a:rPr>
                        <a:t> Metin KERTMEN</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10008"/>
                  </a:ext>
                </a:extLst>
              </a:tr>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cs typeface="Arial" panose="020B0604020202020204" pitchFamily="34" charset="0"/>
                        </a:rPr>
                        <a:t> 11</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400" dirty="0" err="1">
                          <a:solidFill>
                            <a:schemeClr val="tx1"/>
                          </a:solidFill>
                          <a:effectLst/>
                          <a:latin typeface="Arial" panose="020B0604020202020204" pitchFamily="34" charset="0"/>
                          <a:cs typeface="Arial" panose="020B0604020202020204" pitchFamily="34" charset="0"/>
                        </a:rPr>
                        <a:t>Doç.Dr.Sidar</a:t>
                      </a:r>
                      <a:r>
                        <a:rPr lang="tr-TR" sz="1400" baseline="0" dirty="0">
                          <a:solidFill>
                            <a:schemeClr val="tx1"/>
                          </a:solidFill>
                          <a:effectLst/>
                          <a:latin typeface="Arial" panose="020B0604020202020204" pitchFamily="34" charset="0"/>
                          <a:cs typeface="Arial" panose="020B0604020202020204" pitchFamily="34" charset="0"/>
                        </a:rPr>
                        <a:t> GÜL</a:t>
                      </a:r>
                      <a:endParaRPr kumimoji="0" lang="tr-TR" sz="1400" b="1" i="0" u="none" strike="noStrike" kern="1200" cap="none" spc="0" normalizeH="0" baseline="0" noProof="0" dirty="0">
                        <a:ln>
                          <a:noFill/>
                        </a:ln>
                        <a:solidFill>
                          <a:schemeClr val="tx1"/>
                        </a:solidFill>
                        <a:effectLst/>
                        <a:uLnTx/>
                        <a:uFillTx/>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10009"/>
                  </a:ext>
                </a:extLst>
              </a:tr>
            </a:tbl>
          </a:graphicData>
        </a:graphic>
      </p:graphicFrame>
      <p:graphicFrame>
        <p:nvGraphicFramePr>
          <p:cNvPr id="5" name="Tablo 4">
            <a:extLst>
              <a:ext uri="{FF2B5EF4-FFF2-40B4-BE49-F238E27FC236}">
                <a16:creationId xmlns:a16="http://schemas.microsoft.com/office/drawing/2014/main" id="{00C603BE-C492-CB72-D655-3143F33BB88A}"/>
              </a:ext>
            </a:extLst>
          </p:cNvPr>
          <p:cNvGraphicFramePr>
            <a:graphicFrameLocks noGrp="1"/>
          </p:cNvGraphicFramePr>
          <p:nvPr>
            <p:extLst>
              <p:ext uri="{D42A27DB-BD31-4B8C-83A1-F6EECF244321}">
                <p14:modId xmlns:p14="http://schemas.microsoft.com/office/powerpoint/2010/main" val="332295188"/>
              </p:ext>
            </p:extLst>
          </p:nvPr>
        </p:nvGraphicFramePr>
        <p:xfrm>
          <a:off x="7469580" y="1112833"/>
          <a:ext cx="3695602" cy="1181100"/>
        </p:xfrm>
        <a:graphic>
          <a:graphicData uri="http://schemas.openxmlformats.org/drawingml/2006/table">
            <a:tbl>
              <a:tblPr firstRow="1" firstCol="1" lastRow="1" lastCol="1" bandRow="1" bandCol="1">
                <a:tableStyleId>{5C22544A-7EE6-4342-B048-85BDC9FD1C3A}</a:tableStyleId>
              </a:tblPr>
              <a:tblGrid>
                <a:gridCol w="664994">
                  <a:extLst>
                    <a:ext uri="{9D8B030D-6E8A-4147-A177-3AD203B41FA5}">
                      <a16:colId xmlns:a16="http://schemas.microsoft.com/office/drawing/2014/main" val="1679883723"/>
                    </a:ext>
                  </a:extLst>
                </a:gridCol>
                <a:gridCol w="3030608">
                  <a:extLst>
                    <a:ext uri="{9D8B030D-6E8A-4147-A177-3AD203B41FA5}">
                      <a16:colId xmlns:a16="http://schemas.microsoft.com/office/drawing/2014/main" val="148055961"/>
                    </a:ext>
                  </a:extLst>
                </a:gridCol>
              </a:tblGrid>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cs typeface="Arial" panose="020B0604020202020204" pitchFamily="34" charset="0"/>
                        </a:rPr>
                        <a:t>13</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tc>
                  <a:txBody>
                    <a:bodyPr/>
                    <a:lstStyle/>
                    <a:p>
                      <a:pPr>
                        <a:spcAft>
                          <a:spcPts val="0"/>
                        </a:spcAft>
                      </a:pPr>
                      <a:r>
                        <a:rPr lang="tr-TR" sz="1400" dirty="0" err="1">
                          <a:solidFill>
                            <a:schemeClr val="tx1"/>
                          </a:solidFill>
                          <a:effectLst/>
                          <a:latin typeface="Arial" panose="020B0604020202020204" pitchFamily="34" charset="0"/>
                          <a:cs typeface="Arial" panose="020B0604020202020204" pitchFamily="34" charset="0"/>
                        </a:rPr>
                        <a:t>Dr.Öğr.Üyesi</a:t>
                      </a:r>
                      <a:r>
                        <a:rPr lang="tr-TR" sz="1400" dirty="0">
                          <a:solidFill>
                            <a:schemeClr val="tx1"/>
                          </a:solidFill>
                          <a:effectLst/>
                          <a:latin typeface="Arial" panose="020B0604020202020204" pitchFamily="34" charset="0"/>
                          <a:cs typeface="Arial" panose="020B0604020202020204" pitchFamily="34" charset="0"/>
                        </a:rPr>
                        <a:t> Emral</a:t>
                      </a:r>
                      <a:r>
                        <a:rPr lang="tr-TR" sz="1400" baseline="0" dirty="0">
                          <a:solidFill>
                            <a:schemeClr val="tx1"/>
                          </a:solidFill>
                          <a:effectLst/>
                          <a:latin typeface="Arial" panose="020B0604020202020204" pitchFamily="34" charset="0"/>
                          <a:cs typeface="Arial" panose="020B0604020202020204" pitchFamily="34" charset="0"/>
                        </a:rPr>
                        <a:t> GÜLÇEK</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603477060"/>
                  </a:ext>
                </a:extLst>
              </a:tr>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cs typeface="Arial" panose="020B0604020202020204" pitchFamily="34" charset="0"/>
                        </a:rPr>
                        <a:t> 14</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tc>
                  <a:txBody>
                    <a:bodyPr/>
                    <a:lstStyle/>
                    <a:p>
                      <a:pPr>
                        <a:spcAft>
                          <a:spcPts val="0"/>
                        </a:spcAft>
                      </a:pPr>
                      <a:r>
                        <a:rPr lang="tr-TR" sz="1400" dirty="0" err="1">
                          <a:solidFill>
                            <a:schemeClr val="tx1"/>
                          </a:solidFill>
                          <a:effectLst/>
                          <a:latin typeface="Arial" panose="020B0604020202020204" pitchFamily="34" charset="0"/>
                          <a:cs typeface="Arial" panose="020B0604020202020204" pitchFamily="34" charset="0"/>
                        </a:rPr>
                        <a:t>Dr.Öğr.Üyesi</a:t>
                      </a:r>
                      <a:r>
                        <a:rPr lang="tr-TR" sz="1400" dirty="0">
                          <a:solidFill>
                            <a:schemeClr val="tx1"/>
                          </a:solidFill>
                          <a:effectLst/>
                          <a:latin typeface="Arial" panose="020B0604020202020204" pitchFamily="34" charset="0"/>
                          <a:cs typeface="Arial" panose="020B0604020202020204" pitchFamily="34" charset="0"/>
                        </a:rPr>
                        <a:t> Ayşe ARICIOĞLU SÜLÜN</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2856944334"/>
                  </a:ext>
                </a:extLst>
              </a:tr>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ea typeface="+mn-ea"/>
                          <a:cs typeface="Arial" panose="020B0604020202020204" pitchFamily="34" charset="0"/>
                        </a:rPr>
                        <a:t>15</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dirty="0">
                          <a:solidFill>
                            <a:schemeClr val="tx1"/>
                          </a:solidFill>
                          <a:effectLst/>
                          <a:latin typeface="Arial" panose="020B0604020202020204" pitchFamily="34" charset="0"/>
                          <a:cs typeface="Arial" panose="020B0604020202020204" pitchFamily="34" charset="0"/>
                        </a:rPr>
                        <a:t>Dr. </a:t>
                      </a:r>
                      <a:r>
                        <a:rPr lang="tr-TR" sz="1400" dirty="0" err="1">
                          <a:solidFill>
                            <a:schemeClr val="tx1"/>
                          </a:solidFill>
                          <a:effectLst/>
                          <a:latin typeface="Arial" panose="020B0604020202020204" pitchFamily="34" charset="0"/>
                          <a:cs typeface="Arial" panose="020B0604020202020204" pitchFamily="34" charset="0"/>
                        </a:rPr>
                        <a:t>Öğr.Üyesi</a:t>
                      </a:r>
                      <a:r>
                        <a:rPr lang="tr-TR" sz="1400" dirty="0">
                          <a:solidFill>
                            <a:schemeClr val="tx1"/>
                          </a:solidFill>
                          <a:effectLst/>
                          <a:latin typeface="Arial" panose="020B0604020202020204" pitchFamily="34" charset="0"/>
                          <a:cs typeface="Arial" panose="020B0604020202020204" pitchFamily="34" charset="0"/>
                        </a:rPr>
                        <a:t> Yasemin ACAR</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2016758491"/>
                  </a:ext>
                </a:extLst>
              </a:tr>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cs typeface="Arial" panose="020B0604020202020204" pitchFamily="34" charset="0"/>
                        </a:rPr>
                        <a:t> 16</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tc>
                  <a:txBody>
                    <a:bodyPr/>
                    <a:lstStyle/>
                    <a:p>
                      <a:pPr>
                        <a:spcAft>
                          <a:spcPts val="0"/>
                        </a:spcAft>
                      </a:pPr>
                      <a:r>
                        <a:rPr lang="tr-TR" sz="1400" dirty="0" err="1">
                          <a:solidFill>
                            <a:schemeClr val="tx1"/>
                          </a:solidFill>
                          <a:effectLst/>
                          <a:latin typeface="Arial" panose="020B0604020202020204" pitchFamily="34" charset="0"/>
                          <a:ea typeface="Times New Roman"/>
                          <a:cs typeface="Arial" panose="020B0604020202020204" pitchFamily="34" charset="0"/>
                        </a:rPr>
                        <a:t>Dr.Öğr.Üyesi</a:t>
                      </a:r>
                      <a:r>
                        <a:rPr lang="tr-TR" sz="1400" dirty="0">
                          <a:solidFill>
                            <a:schemeClr val="tx1"/>
                          </a:solidFill>
                          <a:effectLst/>
                          <a:latin typeface="Arial" panose="020B0604020202020204" pitchFamily="34" charset="0"/>
                          <a:ea typeface="Times New Roman"/>
                          <a:cs typeface="Arial" panose="020B0604020202020204" pitchFamily="34" charset="0"/>
                        </a:rPr>
                        <a:t> Gülsüm TIKAÇ</a:t>
                      </a:r>
                    </a:p>
                  </a:txBody>
                  <a:tcPr marL="65635" marR="65635" marT="0" marB="0"/>
                </a:tc>
                <a:extLst>
                  <a:ext uri="{0D108BD9-81ED-4DB2-BD59-A6C34878D82A}">
                    <a16:rowId xmlns:a16="http://schemas.microsoft.com/office/drawing/2014/main" val="1305022925"/>
                  </a:ext>
                </a:extLst>
              </a:tr>
            </a:tbl>
          </a:graphicData>
        </a:graphic>
      </p:graphicFrame>
      <p:graphicFrame>
        <p:nvGraphicFramePr>
          <p:cNvPr id="6" name="Tablo 5">
            <a:extLst>
              <a:ext uri="{FF2B5EF4-FFF2-40B4-BE49-F238E27FC236}">
                <a16:creationId xmlns:a16="http://schemas.microsoft.com/office/drawing/2014/main" id="{C9FE665C-4F36-9A3A-440F-66AF11E73C04}"/>
              </a:ext>
            </a:extLst>
          </p:cNvPr>
          <p:cNvGraphicFramePr>
            <a:graphicFrameLocks noGrp="1"/>
          </p:cNvGraphicFramePr>
          <p:nvPr>
            <p:extLst>
              <p:ext uri="{D42A27DB-BD31-4B8C-83A1-F6EECF244321}">
                <p14:modId xmlns:p14="http://schemas.microsoft.com/office/powerpoint/2010/main" val="2466117703"/>
              </p:ext>
            </p:extLst>
          </p:nvPr>
        </p:nvGraphicFramePr>
        <p:xfrm>
          <a:off x="7469580" y="2319597"/>
          <a:ext cx="3695602" cy="1760220"/>
        </p:xfrm>
        <a:graphic>
          <a:graphicData uri="http://schemas.openxmlformats.org/drawingml/2006/table">
            <a:tbl>
              <a:tblPr firstRow="1" firstCol="1" lastRow="1" lastCol="1" bandRow="1" bandCol="1">
                <a:tableStyleId>{5C22544A-7EE6-4342-B048-85BDC9FD1C3A}</a:tableStyleId>
              </a:tblPr>
              <a:tblGrid>
                <a:gridCol w="676893">
                  <a:extLst>
                    <a:ext uri="{9D8B030D-6E8A-4147-A177-3AD203B41FA5}">
                      <a16:colId xmlns:a16="http://schemas.microsoft.com/office/drawing/2014/main" val="1679883723"/>
                    </a:ext>
                  </a:extLst>
                </a:gridCol>
                <a:gridCol w="3018709">
                  <a:extLst>
                    <a:ext uri="{9D8B030D-6E8A-4147-A177-3AD203B41FA5}">
                      <a16:colId xmlns:a16="http://schemas.microsoft.com/office/drawing/2014/main" val="148055961"/>
                    </a:ext>
                  </a:extLst>
                </a:gridCol>
              </a:tblGrid>
              <a:tr h="251460">
                <a:tc>
                  <a:txBody>
                    <a:bodyPr/>
                    <a:lstStyle/>
                    <a:p>
                      <a:pPr marL="0" lvl="0" indent="0" algn="ctr">
                        <a:spcAft>
                          <a:spcPts val="0"/>
                        </a:spcAft>
                        <a:buFont typeface="+mj-lt"/>
                        <a:buNone/>
                      </a:pPr>
                      <a:r>
                        <a:rPr lang="tr-TR" sz="1600" dirty="0">
                          <a:solidFill>
                            <a:schemeClr val="tx1"/>
                          </a:solidFill>
                          <a:effectLst/>
                        </a:rPr>
                        <a:t> 17</a:t>
                      </a:r>
                      <a:endParaRPr lang="tr-TR" sz="1600" dirty="0">
                        <a:solidFill>
                          <a:schemeClr val="tx1"/>
                        </a:solidFill>
                        <a:effectLst/>
                        <a:latin typeface="Times New Roman"/>
                        <a:ea typeface="Times New Roman"/>
                        <a:cs typeface="TimesNewRomanPSMT"/>
                      </a:endParaRPr>
                    </a:p>
                  </a:txBody>
                  <a:tcPr marL="65635" marR="65635" marT="0" marB="0"/>
                </a:tc>
                <a:tc>
                  <a:txBody>
                    <a:bodyPr/>
                    <a:lstStyle/>
                    <a:p>
                      <a:pPr>
                        <a:spcAft>
                          <a:spcPts val="0"/>
                        </a:spcAft>
                      </a:pPr>
                      <a:r>
                        <a:rPr lang="tr-TR" sz="1400" dirty="0" err="1">
                          <a:solidFill>
                            <a:schemeClr val="tx1"/>
                          </a:solidFill>
                          <a:effectLst/>
                          <a:latin typeface="Arial" panose="020B0604020202020204" pitchFamily="34" charset="0"/>
                          <a:cs typeface="Arial" panose="020B0604020202020204" pitchFamily="34" charset="0"/>
                        </a:rPr>
                        <a:t>Dr.Öğr.Üyesi</a:t>
                      </a:r>
                      <a:r>
                        <a:rPr lang="tr-TR" sz="1400" dirty="0">
                          <a:solidFill>
                            <a:schemeClr val="tx1"/>
                          </a:solidFill>
                          <a:effectLst/>
                          <a:latin typeface="Arial" panose="020B0604020202020204" pitchFamily="34" charset="0"/>
                          <a:cs typeface="Arial" panose="020B0604020202020204" pitchFamily="34" charset="0"/>
                        </a:rPr>
                        <a:t> Hasan SARITAŞ</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603477060"/>
                  </a:ext>
                </a:extLst>
              </a:tr>
              <a:tr h="251460">
                <a:tc>
                  <a:txBody>
                    <a:bodyPr/>
                    <a:lstStyle/>
                    <a:p>
                      <a:pPr marL="0" lvl="0" indent="0" algn="ctr">
                        <a:spcAft>
                          <a:spcPts val="0"/>
                        </a:spcAft>
                        <a:buFont typeface="+mj-lt"/>
                        <a:buNone/>
                      </a:pPr>
                      <a:r>
                        <a:rPr lang="tr-TR" sz="1600" dirty="0">
                          <a:solidFill>
                            <a:schemeClr val="tx1"/>
                          </a:solidFill>
                          <a:effectLst/>
                        </a:rPr>
                        <a:t> 18</a:t>
                      </a:r>
                      <a:endParaRPr lang="tr-TR" sz="1600" dirty="0">
                        <a:solidFill>
                          <a:schemeClr val="tx1"/>
                        </a:solidFill>
                        <a:effectLst/>
                        <a:latin typeface="Times New Roman"/>
                        <a:ea typeface="Times New Roman"/>
                        <a:cs typeface="TimesNewRomanPSMT"/>
                      </a:endParaRPr>
                    </a:p>
                  </a:txBody>
                  <a:tcPr marL="65635" marR="65635" marT="0" marB="0"/>
                </a:tc>
                <a:tc>
                  <a:txBody>
                    <a:bodyPr/>
                    <a:lstStyle/>
                    <a:p>
                      <a:pPr>
                        <a:spcAft>
                          <a:spcPts val="0"/>
                        </a:spcAft>
                      </a:pPr>
                      <a:r>
                        <a:rPr lang="tr-TR" sz="1400" dirty="0" err="1">
                          <a:solidFill>
                            <a:schemeClr val="tx1"/>
                          </a:solidFill>
                          <a:effectLst/>
                          <a:latin typeface="Arial" panose="020B0604020202020204" pitchFamily="34" charset="0"/>
                          <a:cs typeface="Arial" panose="020B0604020202020204" pitchFamily="34" charset="0"/>
                        </a:rPr>
                        <a:t>Dr.Öğr.Üyesi</a:t>
                      </a:r>
                      <a:r>
                        <a:rPr lang="tr-TR" sz="1400" dirty="0">
                          <a:solidFill>
                            <a:schemeClr val="tx1"/>
                          </a:solidFill>
                          <a:effectLst/>
                          <a:latin typeface="Arial" panose="020B0604020202020204" pitchFamily="34" charset="0"/>
                          <a:cs typeface="Arial" panose="020B0604020202020204" pitchFamily="34" charset="0"/>
                        </a:rPr>
                        <a:t> Abdullah BEYHAN</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2856944334"/>
                  </a:ext>
                </a:extLst>
              </a:tr>
              <a:tr h="251460">
                <a:tc>
                  <a:txBody>
                    <a:bodyPr/>
                    <a:lstStyle/>
                    <a:p>
                      <a:pPr marL="0" lvl="0" indent="0" algn="ctr">
                        <a:spcAft>
                          <a:spcPts val="0"/>
                        </a:spcAft>
                        <a:buFont typeface="+mj-lt"/>
                        <a:buNone/>
                      </a:pPr>
                      <a:r>
                        <a:rPr lang="tr-TR" sz="1600" dirty="0">
                          <a:solidFill>
                            <a:schemeClr val="tx1"/>
                          </a:solidFill>
                          <a:effectLst/>
                        </a:rPr>
                        <a:t> 19</a:t>
                      </a:r>
                      <a:endParaRPr lang="tr-TR" sz="1600" dirty="0">
                        <a:solidFill>
                          <a:schemeClr val="tx1"/>
                        </a:solidFill>
                        <a:effectLst/>
                        <a:latin typeface="Times New Roman"/>
                        <a:ea typeface="Times New Roman"/>
                        <a:cs typeface="TimesNewRomanPSMT"/>
                      </a:endParaRPr>
                    </a:p>
                  </a:txBody>
                  <a:tcPr marL="65635" marR="656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400" dirty="0" err="1">
                          <a:solidFill>
                            <a:schemeClr val="tx1"/>
                          </a:solidFill>
                          <a:effectLst/>
                          <a:latin typeface="Arial" panose="020B0604020202020204" pitchFamily="34" charset="0"/>
                          <a:ea typeface="Times New Roman"/>
                          <a:cs typeface="Arial" panose="020B0604020202020204" pitchFamily="34" charset="0"/>
                        </a:rPr>
                        <a:t>Dr.Öğr</a:t>
                      </a:r>
                      <a:r>
                        <a:rPr lang="tr-TR" sz="1400" dirty="0">
                          <a:solidFill>
                            <a:schemeClr val="tx1"/>
                          </a:solidFill>
                          <a:effectLst/>
                          <a:latin typeface="Arial" panose="020B0604020202020204" pitchFamily="34" charset="0"/>
                          <a:ea typeface="Times New Roman"/>
                          <a:cs typeface="Arial" panose="020B0604020202020204" pitchFamily="34" charset="0"/>
                        </a:rPr>
                        <a:t>. Üyesi Emre Duman</a:t>
                      </a:r>
                    </a:p>
                  </a:txBody>
                  <a:tcPr marL="65635" marR="65635" marT="0" marB="0"/>
                </a:tc>
                <a:extLst>
                  <a:ext uri="{0D108BD9-81ED-4DB2-BD59-A6C34878D82A}">
                    <a16:rowId xmlns:a16="http://schemas.microsoft.com/office/drawing/2014/main" val="3131446790"/>
                  </a:ext>
                </a:extLst>
              </a:tr>
              <a:tr h="251460">
                <a:tc>
                  <a:txBody>
                    <a:bodyPr/>
                    <a:lstStyle/>
                    <a:p>
                      <a:pPr marL="0" lvl="0" indent="0" algn="ctr">
                        <a:spcAft>
                          <a:spcPts val="0"/>
                        </a:spcAft>
                        <a:buFont typeface="+mj-lt"/>
                        <a:buNone/>
                      </a:pPr>
                      <a:r>
                        <a:rPr lang="tr-TR" sz="1600" dirty="0">
                          <a:solidFill>
                            <a:schemeClr val="tx1"/>
                          </a:solidFill>
                          <a:effectLst/>
                        </a:rPr>
                        <a:t> 20</a:t>
                      </a:r>
                      <a:endParaRPr lang="tr-TR" sz="1600" dirty="0">
                        <a:solidFill>
                          <a:schemeClr val="tx1"/>
                        </a:solidFill>
                        <a:effectLst/>
                        <a:latin typeface="Times New Roman"/>
                        <a:ea typeface="Times New Roman"/>
                        <a:cs typeface="TimesNewRomanPSMT"/>
                      </a:endParaRPr>
                    </a:p>
                  </a:txBody>
                  <a:tcPr marL="65635" marR="65635" marT="0" marB="0"/>
                </a:tc>
                <a:tc>
                  <a:txBody>
                    <a:bodyPr/>
                    <a:lstStyle/>
                    <a:p>
                      <a:pPr>
                        <a:spcAft>
                          <a:spcPts val="0"/>
                        </a:spcAft>
                      </a:pPr>
                      <a:r>
                        <a:rPr lang="tr-TR" sz="1400" dirty="0" err="1">
                          <a:solidFill>
                            <a:schemeClr val="tx1"/>
                          </a:solidFill>
                          <a:effectLst/>
                          <a:latin typeface="Arial" panose="020B0604020202020204" pitchFamily="34" charset="0"/>
                          <a:ea typeface="Times New Roman"/>
                          <a:cs typeface="Arial" panose="020B0604020202020204" pitchFamily="34" charset="0"/>
                        </a:rPr>
                        <a:t>Öğr.Gör</a:t>
                      </a:r>
                      <a:r>
                        <a:rPr lang="tr-TR" sz="1400" dirty="0">
                          <a:solidFill>
                            <a:schemeClr val="tx1"/>
                          </a:solidFill>
                          <a:effectLst/>
                          <a:latin typeface="Arial" panose="020B0604020202020204" pitchFamily="34" charset="0"/>
                          <a:ea typeface="Times New Roman"/>
                          <a:cs typeface="Arial" panose="020B0604020202020204" pitchFamily="34" charset="0"/>
                        </a:rPr>
                        <a:t>. </a:t>
                      </a:r>
                      <a:r>
                        <a:rPr lang="tr-TR" sz="1400" dirty="0" err="1">
                          <a:solidFill>
                            <a:schemeClr val="tx1"/>
                          </a:solidFill>
                          <a:effectLst/>
                          <a:latin typeface="Arial" panose="020B0604020202020204" pitchFamily="34" charset="0"/>
                          <a:ea typeface="Times New Roman"/>
                          <a:cs typeface="Arial" panose="020B0604020202020204" pitchFamily="34" charset="0"/>
                        </a:rPr>
                        <a:t>Ruken</a:t>
                      </a:r>
                      <a:r>
                        <a:rPr lang="tr-TR" sz="1400" dirty="0">
                          <a:solidFill>
                            <a:schemeClr val="tx1"/>
                          </a:solidFill>
                          <a:effectLst/>
                          <a:latin typeface="Arial" panose="020B0604020202020204" pitchFamily="34" charset="0"/>
                          <a:ea typeface="Times New Roman"/>
                          <a:cs typeface="Arial" panose="020B0604020202020204" pitchFamily="34" charset="0"/>
                        </a:rPr>
                        <a:t> Zeynep Aydın OK</a:t>
                      </a:r>
                    </a:p>
                  </a:txBody>
                  <a:tcPr marL="65635" marR="65635" marT="0" marB="0"/>
                </a:tc>
                <a:extLst>
                  <a:ext uri="{0D108BD9-81ED-4DB2-BD59-A6C34878D82A}">
                    <a16:rowId xmlns:a16="http://schemas.microsoft.com/office/drawing/2014/main" val="2694836770"/>
                  </a:ext>
                </a:extLst>
              </a:tr>
              <a:tr h="251460">
                <a:tc>
                  <a:txBody>
                    <a:bodyPr/>
                    <a:lstStyle/>
                    <a:p>
                      <a:pPr marL="0" lvl="0" indent="0" algn="ctr">
                        <a:spcAft>
                          <a:spcPts val="0"/>
                        </a:spcAft>
                        <a:buFont typeface="+mj-lt"/>
                        <a:buNone/>
                      </a:pPr>
                      <a:r>
                        <a:rPr lang="tr-TR" sz="1600" dirty="0">
                          <a:solidFill>
                            <a:schemeClr val="tx1"/>
                          </a:solidFill>
                          <a:effectLst/>
                        </a:rPr>
                        <a:t> 21</a:t>
                      </a:r>
                      <a:endParaRPr lang="tr-TR" sz="1600" dirty="0">
                        <a:solidFill>
                          <a:schemeClr val="tx1"/>
                        </a:solidFill>
                        <a:effectLst/>
                        <a:latin typeface="Times New Roman"/>
                        <a:ea typeface="Times New Roman"/>
                        <a:cs typeface="TimesNewRomanPSMT"/>
                      </a:endParaRPr>
                    </a:p>
                  </a:txBody>
                  <a:tcPr marL="65635" marR="65635" marT="0" marB="0"/>
                </a:tc>
                <a:tc>
                  <a:txBody>
                    <a:bodyPr/>
                    <a:lstStyle/>
                    <a:p>
                      <a:pPr>
                        <a:spcAft>
                          <a:spcPts val="0"/>
                        </a:spcAft>
                      </a:pPr>
                      <a:r>
                        <a:rPr lang="tr-TR" sz="1400" dirty="0" err="1">
                          <a:solidFill>
                            <a:schemeClr val="tx1"/>
                          </a:solidFill>
                          <a:effectLst/>
                          <a:latin typeface="Arial" panose="020B0604020202020204" pitchFamily="34" charset="0"/>
                          <a:cs typeface="Arial" panose="020B0604020202020204" pitchFamily="34" charset="0"/>
                        </a:rPr>
                        <a:t>Öğr.Gör.Dilcan</a:t>
                      </a:r>
                      <a:r>
                        <a:rPr lang="tr-TR" sz="1400" dirty="0">
                          <a:solidFill>
                            <a:schemeClr val="tx1"/>
                          </a:solidFill>
                          <a:effectLst/>
                          <a:latin typeface="Arial" panose="020B0604020202020204" pitchFamily="34" charset="0"/>
                          <a:cs typeface="Arial" panose="020B0604020202020204" pitchFamily="34" charset="0"/>
                        </a:rPr>
                        <a:t> EREN</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530220903"/>
                  </a:ext>
                </a:extLst>
              </a:tr>
              <a:tr h="251460">
                <a:tc>
                  <a:txBody>
                    <a:bodyPr/>
                    <a:lstStyle/>
                    <a:p>
                      <a:pPr marL="0" lvl="0" indent="0" algn="ctr">
                        <a:spcAft>
                          <a:spcPts val="0"/>
                        </a:spcAft>
                        <a:buFont typeface="+mj-lt"/>
                        <a:buNone/>
                      </a:pPr>
                      <a:r>
                        <a:rPr lang="tr-TR" sz="1600" dirty="0">
                          <a:solidFill>
                            <a:schemeClr val="tx1"/>
                          </a:solidFill>
                          <a:effectLst/>
                        </a:rPr>
                        <a:t> 22</a:t>
                      </a:r>
                      <a:endParaRPr lang="tr-TR" sz="1600" dirty="0">
                        <a:solidFill>
                          <a:schemeClr val="tx1"/>
                        </a:solidFill>
                        <a:effectLst/>
                        <a:latin typeface="Times New Roman"/>
                        <a:ea typeface="Times New Roman"/>
                        <a:cs typeface="TimesNewRomanPSMT"/>
                      </a:endParaRPr>
                    </a:p>
                  </a:txBody>
                  <a:tcPr marL="65635" marR="656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400" dirty="0">
                          <a:solidFill>
                            <a:schemeClr val="tx1"/>
                          </a:solidFill>
                          <a:effectLst/>
                          <a:latin typeface="Arial" panose="020B0604020202020204" pitchFamily="34" charset="0"/>
                          <a:ea typeface="Times New Roman"/>
                          <a:cs typeface="Arial" panose="020B0604020202020204" pitchFamily="34" charset="0"/>
                        </a:rPr>
                        <a:t>Öğr. Gör. Serap DİRİKOLU</a:t>
                      </a:r>
                    </a:p>
                  </a:txBody>
                  <a:tcPr marL="65635" marR="65635" marT="0" marB="0"/>
                </a:tc>
                <a:extLst>
                  <a:ext uri="{0D108BD9-81ED-4DB2-BD59-A6C34878D82A}">
                    <a16:rowId xmlns:a16="http://schemas.microsoft.com/office/drawing/2014/main" val="2815012035"/>
                  </a:ext>
                </a:extLst>
              </a:tr>
              <a:tr h="251460">
                <a:tc>
                  <a:txBody>
                    <a:bodyPr/>
                    <a:lstStyle/>
                    <a:p>
                      <a:pPr marL="0" lvl="0" indent="0" algn="ctr">
                        <a:spcAft>
                          <a:spcPts val="0"/>
                        </a:spcAft>
                        <a:buFont typeface="+mj-lt"/>
                        <a:buNone/>
                      </a:pPr>
                      <a:r>
                        <a:rPr lang="tr-TR" sz="1600" dirty="0">
                          <a:solidFill>
                            <a:schemeClr val="tx1"/>
                          </a:solidFill>
                          <a:effectLst/>
                        </a:rPr>
                        <a:t> 23</a:t>
                      </a:r>
                      <a:endParaRPr lang="tr-TR" sz="1600" dirty="0">
                        <a:solidFill>
                          <a:schemeClr val="tx1"/>
                        </a:solidFill>
                        <a:effectLst/>
                        <a:latin typeface="Times New Roman"/>
                        <a:ea typeface="Times New Roman"/>
                        <a:cs typeface="TimesNewRomanPSMT"/>
                      </a:endParaRPr>
                    </a:p>
                  </a:txBody>
                  <a:tcPr marL="65635" marR="65635" marT="0" marB="0"/>
                </a:tc>
                <a:tc>
                  <a:txBody>
                    <a:bodyPr/>
                    <a:lstStyle/>
                    <a:p>
                      <a:pPr>
                        <a:spcAft>
                          <a:spcPts val="0"/>
                        </a:spcAft>
                      </a:pPr>
                      <a:r>
                        <a:rPr lang="tr-TR" sz="1600" dirty="0" err="1">
                          <a:solidFill>
                            <a:schemeClr val="tx1"/>
                          </a:solidFill>
                          <a:effectLst/>
                        </a:rPr>
                        <a:t>Arş.Gör.Veysel</a:t>
                      </a:r>
                      <a:r>
                        <a:rPr lang="tr-TR" sz="1600" dirty="0">
                          <a:solidFill>
                            <a:schemeClr val="tx1"/>
                          </a:solidFill>
                          <a:effectLst/>
                        </a:rPr>
                        <a:t> ALKIN</a:t>
                      </a:r>
                      <a:endParaRPr lang="tr-TR" sz="16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1305022925"/>
                  </a:ext>
                </a:extLst>
              </a:tr>
            </a:tbl>
          </a:graphicData>
        </a:graphic>
      </p:graphicFrame>
      <p:sp>
        <p:nvSpPr>
          <p:cNvPr id="7" name="Dikdörtgen 6">
            <a:extLst>
              <a:ext uri="{FF2B5EF4-FFF2-40B4-BE49-F238E27FC236}">
                <a16:creationId xmlns:a16="http://schemas.microsoft.com/office/drawing/2014/main" id="{05DCCE24-9029-982D-E200-54B53E6797D1}"/>
              </a:ext>
            </a:extLst>
          </p:cNvPr>
          <p:cNvSpPr/>
          <p:nvPr/>
        </p:nvSpPr>
        <p:spPr>
          <a:xfrm>
            <a:off x="676894" y="1479719"/>
            <a:ext cx="2907080" cy="315883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tr-TR" dirty="0">
                <a:solidFill>
                  <a:schemeClr val="tx1"/>
                </a:solidFill>
                <a:latin typeface="Arial Black" panose="020B0A04020102020204" pitchFamily="34" charset="0"/>
              </a:rPr>
              <a:t>2   Profesör</a:t>
            </a:r>
          </a:p>
          <a:p>
            <a:r>
              <a:rPr lang="tr-TR" dirty="0">
                <a:solidFill>
                  <a:schemeClr val="tx1"/>
                </a:solidFill>
                <a:latin typeface="Arial Black" panose="020B0A04020102020204" pitchFamily="34" charset="0"/>
              </a:rPr>
              <a:t>6   Doçent Dr</a:t>
            </a:r>
          </a:p>
          <a:p>
            <a:r>
              <a:rPr lang="tr-TR" dirty="0">
                <a:solidFill>
                  <a:schemeClr val="tx1"/>
                </a:solidFill>
                <a:latin typeface="Arial Black" panose="020B0A04020102020204" pitchFamily="34" charset="0"/>
              </a:rPr>
              <a:t>11 </a:t>
            </a:r>
            <a:r>
              <a:rPr lang="tr-TR" dirty="0" err="1">
                <a:solidFill>
                  <a:schemeClr val="tx1"/>
                </a:solidFill>
                <a:latin typeface="Arial Black" panose="020B0A04020102020204" pitchFamily="34" charset="0"/>
              </a:rPr>
              <a:t>Dr.Öğr.Üyesi</a:t>
            </a:r>
            <a:endParaRPr lang="tr-TR" dirty="0">
              <a:solidFill>
                <a:schemeClr val="tx1"/>
              </a:solidFill>
              <a:latin typeface="Arial Black" panose="020B0A04020102020204" pitchFamily="34" charset="0"/>
            </a:endParaRPr>
          </a:p>
          <a:p>
            <a:r>
              <a:rPr lang="tr-TR" dirty="0">
                <a:solidFill>
                  <a:schemeClr val="tx1"/>
                </a:solidFill>
                <a:latin typeface="Arial Black" panose="020B0A04020102020204" pitchFamily="34" charset="0"/>
              </a:rPr>
              <a:t>3   Öğretim Görevlisi</a:t>
            </a:r>
          </a:p>
          <a:p>
            <a:pPr marL="342900" indent="-342900">
              <a:buAutoNum type="arabicPlain" startAt="4"/>
            </a:pPr>
            <a:r>
              <a:rPr lang="tr-TR" dirty="0">
                <a:solidFill>
                  <a:schemeClr val="tx1"/>
                </a:solidFill>
                <a:latin typeface="Arial Black" panose="020B0A04020102020204" pitchFamily="34" charset="0"/>
              </a:rPr>
              <a:t>Araş Gör</a:t>
            </a:r>
          </a:p>
          <a:p>
            <a:r>
              <a:rPr lang="tr-TR" dirty="0">
                <a:solidFill>
                  <a:schemeClr val="tx1"/>
                </a:solidFill>
                <a:latin typeface="Arial Black" panose="020B0A04020102020204" pitchFamily="34" charset="0"/>
              </a:rPr>
              <a:t>TOPLAM: 26</a:t>
            </a:r>
          </a:p>
          <a:p>
            <a:r>
              <a:rPr lang="tr-TR" dirty="0">
                <a:solidFill>
                  <a:schemeClr val="tx1"/>
                </a:solidFill>
                <a:latin typeface="Arial Black" panose="020B0A04020102020204" pitchFamily="34" charset="0"/>
              </a:rPr>
              <a:t> </a:t>
            </a:r>
          </a:p>
          <a:p>
            <a:pPr algn="ctr"/>
            <a:endParaRPr lang="tr-TR" dirty="0"/>
          </a:p>
          <a:p>
            <a:pPr algn="ctr"/>
            <a:endParaRPr lang="tr-TR" dirty="0"/>
          </a:p>
        </p:txBody>
      </p:sp>
      <p:graphicFrame>
        <p:nvGraphicFramePr>
          <p:cNvPr id="8" name="Tablo 7">
            <a:extLst>
              <a:ext uri="{FF2B5EF4-FFF2-40B4-BE49-F238E27FC236}">
                <a16:creationId xmlns:a16="http://schemas.microsoft.com/office/drawing/2014/main" id="{9261B0E8-BDD6-F414-DCFA-A861428B6CA4}"/>
              </a:ext>
            </a:extLst>
          </p:cNvPr>
          <p:cNvGraphicFramePr>
            <a:graphicFrameLocks noGrp="1"/>
          </p:cNvGraphicFramePr>
          <p:nvPr>
            <p:extLst>
              <p:ext uri="{D42A27DB-BD31-4B8C-83A1-F6EECF244321}">
                <p14:modId xmlns:p14="http://schemas.microsoft.com/office/powerpoint/2010/main" val="206843930"/>
              </p:ext>
            </p:extLst>
          </p:nvPr>
        </p:nvGraphicFramePr>
        <p:xfrm>
          <a:off x="7469580" y="4079817"/>
          <a:ext cx="3695602" cy="1005840"/>
        </p:xfrm>
        <a:graphic>
          <a:graphicData uri="http://schemas.openxmlformats.org/drawingml/2006/table">
            <a:tbl>
              <a:tblPr firstRow="1" firstCol="1" lastRow="1" lastCol="1" bandRow="1" bandCol="1">
                <a:tableStyleId>{5C22544A-7EE6-4342-B048-85BDC9FD1C3A}</a:tableStyleId>
              </a:tblPr>
              <a:tblGrid>
                <a:gridCol w="664994">
                  <a:extLst>
                    <a:ext uri="{9D8B030D-6E8A-4147-A177-3AD203B41FA5}">
                      <a16:colId xmlns:a16="http://schemas.microsoft.com/office/drawing/2014/main" val="2774258948"/>
                    </a:ext>
                  </a:extLst>
                </a:gridCol>
                <a:gridCol w="3030608">
                  <a:extLst>
                    <a:ext uri="{9D8B030D-6E8A-4147-A177-3AD203B41FA5}">
                      <a16:colId xmlns:a16="http://schemas.microsoft.com/office/drawing/2014/main" val="3621056402"/>
                    </a:ext>
                  </a:extLst>
                </a:gridCol>
              </a:tblGrid>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cs typeface="Arial" panose="020B0604020202020204" pitchFamily="34" charset="0"/>
                        </a:rPr>
                        <a:t> 24</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tc>
                  <a:txBody>
                    <a:bodyPr/>
                    <a:lstStyle/>
                    <a:p>
                      <a:pPr>
                        <a:spcAft>
                          <a:spcPts val="0"/>
                        </a:spcAft>
                      </a:pPr>
                      <a:r>
                        <a:rPr lang="tr-TR" sz="1400" dirty="0">
                          <a:solidFill>
                            <a:schemeClr val="tx1"/>
                          </a:solidFill>
                          <a:effectLst/>
                          <a:latin typeface="Arial" panose="020B0604020202020204" pitchFamily="34" charset="0"/>
                          <a:ea typeface="Times New Roman"/>
                          <a:cs typeface="Arial" panose="020B0604020202020204" pitchFamily="34" charset="0"/>
                        </a:rPr>
                        <a:t>Araş Gör. Özgün ELMAS</a:t>
                      </a:r>
                    </a:p>
                  </a:txBody>
                  <a:tcPr marL="65635" marR="65635" marT="0" marB="0"/>
                </a:tc>
                <a:extLst>
                  <a:ext uri="{0D108BD9-81ED-4DB2-BD59-A6C34878D82A}">
                    <a16:rowId xmlns:a16="http://schemas.microsoft.com/office/drawing/2014/main" val="1550001029"/>
                  </a:ext>
                </a:extLst>
              </a:tr>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cs typeface="Arial" panose="020B0604020202020204" pitchFamily="34" charset="0"/>
                        </a:rPr>
                        <a:t> 25</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tc>
                  <a:txBody>
                    <a:bodyPr/>
                    <a:lstStyle/>
                    <a:p>
                      <a:pPr>
                        <a:spcAft>
                          <a:spcPts val="0"/>
                        </a:spcAft>
                      </a:pPr>
                      <a:r>
                        <a:rPr lang="tr-TR" sz="1400" dirty="0">
                          <a:solidFill>
                            <a:schemeClr val="tx1"/>
                          </a:solidFill>
                          <a:effectLst/>
                          <a:latin typeface="Arial" panose="020B0604020202020204" pitchFamily="34" charset="0"/>
                          <a:ea typeface="Times New Roman"/>
                          <a:cs typeface="Arial" panose="020B0604020202020204" pitchFamily="34" charset="0"/>
                        </a:rPr>
                        <a:t>Araş Gör  Semra BAKIR</a:t>
                      </a:r>
                    </a:p>
                  </a:txBody>
                  <a:tcPr marL="65635" marR="65635" marT="0" marB="0"/>
                </a:tc>
                <a:extLst>
                  <a:ext uri="{0D108BD9-81ED-4DB2-BD59-A6C34878D82A}">
                    <a16:rowId xmlns:a16="http://schemas.microsoft.com/office/drawing/2014/main" val="364496539"/>
                  </a:ext>
                </a:extLst>
              </a:tr>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cs typeface="Arial" panose="020B0604020202020204" pitchFamily="34" charset="0"/>
                        </a:rPr>
                        <a:t> 26</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tc>
                  <a:txBody>
                    <a:bodyPr/>
                    <a:lstStyle/>
                    <a:p>
                      <a:pPr>
                        <a:spcAft>
                          <a:spcPts val="0"/>
                        </a:spcAft>
                      </a:pPr>
                      <a:r>
                        <a:rPr lang="tr-TR" sz="1400" dirty="0" err="1">
                          <a:solidFill>
                            <a:schemeClr val="tx1"/>
                          </a:solidFill>
                          <a:effectLst/>
                          <a:latin typeface="Arial" panose="020B0604020202020204" pitchFamily="34" charset="0"/>
                          <a:ea typeface="Times New Roman"/>
                          <a:cs typeface="Arial" panose="020B0604020202020204" pitchFamily="34" charset="0"/>
                        </a:rPr>
                        <a:t>Araş.Gör</a:t>
                      </a:r>
                      <a:r>
                        <a:rPr lang="tr-TR" sz="1400" dirty="0">
                          <a:solidFill>
                            <a:schemeClr val="tx1"/>
                          </a:solidFill>
                          <a:effectLst/>
                          <a:latin typeface="Arial" panose="020B0604020202020204" pitchFamily="34" charset="0"/>
                          <a:ea typeface="Times New Roman"/>
                          <a:cs typeface="Arial" panose="020B0604020202020204" pitchFamily="34" charset="0"/>
                        </a:rPr>
                        <a:t>. İrem KOÇAK</a:t>
                      </a:r>
                    </a:p>
                  </a:txBody>
                  <a:tcPr marL="65635" marR="65635" marT="0" marB="0"/>
                </a:tc>
                <a:extLst>
                  <a:ext uri="{0D108BD9-81ED-4DB2-BD59-A6C34878D82A}">
                    <a16:rowId xmlns:a16="http://schemas.microsoft.com/office/drawing/2014/main" val="2526947983"/>
                  </a:ext>
                </a:extLst>
              </a:tr>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cs typeface="Arial" panose="020B0604020202020204" pitchFamily="34" charset="0"/>
                        </a:rPr>
                        <a:t> </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3371370974"/>
                  </a:ext>
                </a:extLst>
              </a:tr>
            </a:tbl>
          </a:graphicData>
        </a:graphic>
      </p:graphicFrame>
      <p:graphicFrame>
        <p:nvGraphicFramePr>
          <p:cNvPr id="10" name="Tablo 9">
            <a:extLst>
              <a:ext uri="{FF2B5EF4-FFF2-40B4-BE49-F238E27FC236}">
                <a16:creationId xmlns:a16="http://schemas.microsoft.com/office/drawing/2014/main" id="{E908D983-12A8-C91C-04DF-758741C9CDEC}"/>
              </a:ext>
            </a:extLst>
          </p:cNvPr>
          <p:cNvGraphicFramePr>
            <a:graphicFrameLocks noGrp="1"/>
          </p:cNvGraphicFramePr>
          <p:nvPr>
            <p:extLst>
              <p:ext uri="{D42A27DB-BD31-4B8C-83A1-F6EECF244321}">
                <p14:modId xmlns:p14="http://schemas.microsoft.com/office/powerpoint/2010/main" val="1664159682"/>
              </p:ext>
            </p:extLst>
          </p:nvPr>
        </p:nvGraphicFramePr>
        <p:xfrm>
          <a:off x="3678976" y="4870660"/>
          <a:ext cx="3695602" cy="251460"/>
        </p:xfrm>
        <a:graphic>
          <a:graphicData uri="http://schemas.openxmlformats.org/drawingml/2006/table">
            <a:tbl>
              <a:tblPr firstRow="1" firstCol="1" lastRow="1" lastCol="1" bandRow="1" bandCol="1">
                <a:tableStyleId>{5C22544A-7EE6-4342-B048-85BDC9FD1C3A}</a:tableStyleId>
              </a:tblPr>
              <a:tblGrid>
                <a:gridCol w="667393">
                  <a:extLst>
                    <a:ext uri="{9D8B030D-6E8A-4147-A177-3AD203B41FA5}">
                      <a16:colId xmlns:a16="http://schemas.microsoft.com/office/drawing/2014/main" val="2439685466"/>
                    </a:ext>
                  </a:extLst>
                </a:gridCol>
                <a:gridCol w="3028209">
                  <a:extLst>
                    <a:ext uri="{9D8B030D-6E8A-4147-A177-3AD203B41FA5}">
                      <a16:colId xmlns:a16="http://schemas.microsoft.com/office/drawing/2014/main" val="2748112524"/>
                    </a:ext>
                  </a:extLst>
                </a:gridCol>
              </a:tblGrid>
              <a:tr h="251460">
                <a:tc>
                  <a:txBody>
                    <a:bodyPr/>
                    <a:lstStyle/>
                    <a:p>
                      <a:pPr marL="0" lvl="0" indent="0" algn="ctr">
                        <a:spcAft>
                          <a:spcPts val="0"/>
                        </a:spcAft>
                        <a:buFont typeface="+mj-lt"/>
                        <a:buNone/>
                      </a:pPr>
                      <a:r>
                        <a:rPr lang="tr-TR" sz="1400" dirty="0">
                          <a:solidFill>
                            <a:schemeClr val="tx1"/>
                          </a:solidFill>
                          <a:effectLst/>
                          <a:latin typeface="Arial" panose="020B0604020202020204" pitchFamily="34" charset="0"/>
                          <a:cs typeface="Arial" panose="020B0604020202020204" pitchFamily="34" charset="0"/>
                        </a:rPr>
                        <a:t> 12</a:t>
                      </a:r>
                      <a:endParaRPr lang="tr-TR" sz="1400" dirty="0">
                        <a:solidFill>
                          <a:schemeClr val="tx1"/>
                        </a:solidFill>
                        <a:effectLst/>
                        <a:latin typeface="Arial" panose="020B0604020202020204" pitchFamily="34" charset="0"/>
                        <a:ea typeface="Times New Roman"/>
                        <a:cs typeface="Arial" panose="020B0604020202020204" pitchFamily="34" charset="0"/>
                      </a:endParaRPr>
                    </a:p>
                  </a:txBody>
                  <a:tcPr marL="65635" marR="656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400" dirty="0" err="1">
                          <a:solidFill>
                            <a:schemeClr val="tx1"/>
                          </a:solidFill>
                          <a:effectLst/>
                          <a:latin typeface="Arial" panose="020B0604020202020204" pitchFamily="34" charset="0"/>
                          <a:cs typeface="Arial" panose="020B0604020202020204" pitchFamily="34" charset="0"/>
                        </a:rPr>
                        <a:t>Dr.Öğr.Üyesi</a:t>
                      </a:r>
                      <a:r>
                        <a:rPr lang="tr-TR" sz="1400" dirty="0">
                          <a:solidFill>
                            <a:schemeClr val="tx1"/>
                          </a:solidFill>
                          <a:effectLst/>
                          <a:latin typeface="Arial" panose="020B0604020202020204" pitchFamily="34" charset="0"/>
                          <a:cs typeface="Arial" panose="020B0604020202020204" pitchFamily="34" charset="0"/>
                        </a:rPr>
                        <a:t> Nevin DOĞAN</a:t>
                      </a:r>
                      <a:endParaRPr kumimoji="0" lang="tr-TR" sz="1400" b="1" i="0" u="none" strike="noStrike" kern="1200" cap="none" spc="0" normalizeH="0" baseline="0" noProof="0" dirty="0">
                        <a:ln>
                          <a:noFill/>
                        </a:ln>
                        <a:solidFill>
                          <a:schemeClr val="tx1"/>
                        </a:solidFill>
                        <a:effectLst/>
                        <a:uLnTx/>
                        <a:uFillTx/>
                        <a:latin typeface="Arial" panose="020B0604020202020204" pitchFamily="34" charset="0"/>
                        <a:ea typeface="Times New Roman"/>
                        <a:cs typeface="Arial" panose="020B0604020202020204" pitchFamily="34" charset="0"/>
                      </a:endParaRPr>
                    </a:p>
                  </a:txBody>
                  <a:tcPr marL="65635" marR="65635" marT="0" marB="0"/>
                </a:tc>
                <a:extLst>
                  <a:ext uri="{0D108BD9-81ED-4DB2-BD59-A6C34878D82A}">
                    <a16:rowId xmlns:a16="http://schemas.microsoft.com/office/drawing/2014/main" val="2306057132"/>
                  </a:ext>
                </a:extLst>
              </a:tr>
            </a:tbl>
          </a:graphicData>
        </a:graphic>
      </p:graphicFrame>
    </p:spTree>
    <p:extLst>
      <p:ext uri="{BB962C8B-B14F-4D97-AF65-F5344CB8AC3E}">
        <p14:creationId xmlns:p14="http://schemas.microsoft.com/office/powerpoint/2010/main" val="16905610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921234"/>
          </a:xfrm>
        </p:spPr>
        <p:txBody>
          <a:bodyPr/>
          <a:lstStyle/>
          <a:p>
            <a:pPr algn="ctr"/>
            <a:r>
              <a:rPr lang="tr-TR" sz="2400" b="1" dirty="0">
                <a:solidFill>
                  <a:prstClr val="black"/>
                </a:solidFill>
                <a:latin typeface="Calibri"/>
              </a:rPr>
              <a:t>İNSAN KAYNAKLARI</a:t>
            </a:r>
            <a:endParaRPr lang="tr-TR" dirty="0"/>
          </a:p>
        </p:txBody>
      </p:sp>
      <p:sp>
        <p:nvSpPr>
          <p:cNvPr id="3" name="İçerik Yer Tutucusu 2"/>
          <p:cNvSpPr>
            <a:spLocks noGrp="1"/>
          </p:cNvSpPr>
          <p:nvPr>
            <p:ph idx="1"/>
          </p:nvPr>
        </p:nvSpPr>
        <p:spPr>
          <a:xfrm>
            <a:off x="1676400" y="1111793"/>
            <a:ext cx="10515600" cy="4351338"/>
          </a:xfrm>
        </p:spPr>
        <p:txBody>
          <a:bodyPr>
            <a:normAutofit/>
          </a:bodyPr>
          <a:lstStyle/>
          <a:p>
            <a:pPr lvl="0" algn="just"/>
            <a:r>
              <a:rPr lang="tr-TR" sz="3600" b="1" dirty="0">
                <a:solidFill>
                  <a:prstClr val="black"/>
                </a:solidFill>
              </a:rPr>
              <a:t>Akademik Personel</a:t>
            </a:r>
          </a:p>
          <a:p>
            <a:r>
              <a:rPr lang="tr-TR" b="1" dirty="0"/>
              <a:t>Hemşirelik  12 </a:t>
            </a:r>
          </a:p>
          <a:p>
            <a:r>
              <a:rPr lang="tr-TR" b="1" dirty="0"/>
              <a:t>İş Sağlığı ve Güvenliği 4</a:t>
            </a:r>
          </a:p>
          <a:p>
            <a:r>
              <a:rPr lang="tr-TR" b="1" dirty="0"/>
              <a:t>Ebelik 3</a:t>
            </a:r>
          </a:p>
          <a:p>
            <a:r>
              <a:rPr lang="tr-TR" b="1" dirty="0"/>
              <a:t>Beslenme ve Diyetetik 4</a:t>
            </a:r>
          </a:p>
          <a:p>
            <a:r>
              <a:rPr lang="tr-TR" b="1" dirty="0"/>
              <a:t>Fizyoterapi ve Rehabilitasyon 3</a:t>
            </a:r>
          </a:p>
        </p:txBody>
      </p:sp>
    </p:spTree>
    <p:extLst>
      <p:ext uri="{BB962C8B-B14F-4D97-AF65-F5344CB8AC3E}">
        <p14:creationId xmlns:p14="http://schemas.microsoft.com/office/powerpoint/2010/main" val="2563281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AF69CE-3AAA-6460-7D04-8ABFE1D4675E}"/>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4B75E95F-7BAF-9B97-8845-CA931865141E}"/>
              </a:ext>
            </a:extLst>
          </p:cNvPr>
          <p:cNvSpPr>
            <a:spLocks noGrp="1"/>
          </p:cNvSpPr>
          <p:nvPr>
            <p:ph type="title"/>
          </p:nvPr>
        </p:nvSpPr>
        <p:spPr>
          <a:xfrm>
            <a:off x="838200" y="365126"/>
            <a:ext cx="10515600" cy="921234"/>
          </a:xfrm>
        </p:spPr>
        <p:txBody>
          <a:bodyPr/>
          <a:lstStyle/>
          <a:p>
            <a:pPr algn="ctr"/>
            <a:r>
              <a:rPr lang="tr-TR" sz="2400" b="1" dirty="0">
                <a:solidFill>
                  <a:prstClr val="black"/>
                </a:solidFill>
                <a:latin typeface="Calibri"/>
              </a:rPr>
              <a:t>HEDEF</a:t>
            </a:r>
            <a:endParaRPr lang="tr-TR" dirty="0"/>
          </a:p>
        </p:txBody>
      </p:sp>
      <p:sp>
        <p:nvSpPr>
          <p:cNvPr id="3" name="İçerik Yer Tutucusu 2">
            <a:extLst>
              <a:ext uri="{FF2B5EF4-FFF2-40B4-BE49-F238E27FC236}">
                <a16:creationId xmlns:a16="http://schemas.microsoft.com/office/drawing/2014/main" id="{0DD81E45-2B9B-A187-CFF5-AEA05F26C594}"/>
              </a:ext>
            </a:extLst>
          </p:cNvPr>
          <p:cNvSpPr>
            <a:spLocks noGrp="1"/>
          </p:cNvSpPr>
          <p:nvPr>
            <p:ph idx="1"/>
          </p:nvPr>
        </p:nvSpPr>
        <p:spPr>
          <a:xfrm>
            <a:off x="1676400" y="1111793"/>
            <a:ext cx="10515600" cy="4351338"/>
          </a:xfrm>
        </p:spPr>
        <p:txBody>
          <a:bodyPr>
            <a:normAutofit/>
          </a:bodyPr>
          <a:lstStyle/>
          <a:p>
            <a:pPr lvl="0" algn="just"/>
            <a:r>
              <a:rPr lang="tr-TR" sz="3600" b="1" dirty="0">
                <a:solidFill>
                  <a:prstClr val="black"/>
                </a:solidFill>
              </a:rPr>
              <a:t>Akreditasyon çalışmaları</a:t>
            </a:r>
          </a:p>
          <a:p>
            <a:pPr lvl="0" algn="just"/>
            <a:r>
              <a:rPr lang="tr-TR" sz="3600" b="1" dirty="0">
                <a:solidFill>
                  <a:prstClr val="black"/>
                </a:solidFill>
              </a:rPr>
              <a:t>Gelecek 3 yıl için Akademik Personel Sayısının her Anabilim dalında 2 ye Çıkarılması </a:t>
            </a:r>
          </a:p>
        </p:txBody>
      </p:sp>
    </p:spTree>
    <p:extLst>
      <p:ext uri="{BB962C8B-B14F-4D97-AF65-F5344CB8AC3E}">
        <p14:creationId xmlns:p14="http://schemas.microsoft.com/office/powerpoint/2010/main" val="6473994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algn="ctr"/>
            <a:r>
              <a:rPr lang="tr-TR" sz="2400" b="1" dirty="0">
                <a:ln w="1905"/>
                <a:effectLst>
                  <a:innerShdw blurRad="69850" dist="43180" dir="5400000">
                    <a:srgbClr val="000000">
                      <a:alpha val="65000"/>
                    </a:srgbClr>
                  </a:innerShdw>
                </a:effectLst>
                <a:latin typeface="Times New Roman"/>
                <a:ea typeface="Times New Roman"/>
                <a:cs typeface="Times New Roman"/>
              </a:rPr>
              <a:t>YILLARA GÖRE ÖĞRENCİ SAYILARI </a:t>
            </a:r>
            <a:endParaRPr lang="tr-TR" sz="2400" b="1" dirty="0"/>
          </a:p>
        </p:txBody>
      </p:sp>
      <p:graphicFrame>
        <p:nvGraphicFramePr>
          <p:cNvPr id="7" name="Tablo 6">
            <a:extLst>
              <a:ext uri="{FF2B5EF4-FFF2-40B4-BE49-F238E27FC236}">
                <a16:creationId xmlns:a16="http://schemas.microsoft.com/office/drawing/2014/main" id="{C8442733-E37E-B3F4-A2F8-6F657FF0C47A}"/>
              </a:ext>
            </a:extLst>
          </p:cNvPr>
          <p:cNvGraphicFramePr>
            <a:graphicFrameLocks noGrp="1"/>
          </p:cNvGraphicFramePr>
          <p:nvPr>
            <p:extLst>
              <p:ext uri="{D42A27DB-BD31-4B8C-83A1-F6EECF244321}">
                <p14:modId xmlns:p14="http://schemas.microsoft.com/office/powerpoint/2010/main" val="2624317457"/>
              </p:ext>
            </p:extLst>
          </p:nvPr>
        </p:nvGraphicFramePr>
        <p:xfrm>
          <a:off x="171338" y="1266909"/>
          <a:ext cx="7443663" cy="3798916"/>
        </p:xfrm>
        <a:graphic>
          <a:graphicData uri="http://schemas.openxmlformats.org/drawingml/2006/table">
            <a:tbl>
              <a:tblPr>
                <a:tableStyleId>{22838BEF-8BB2-4498-84A7-C5851F593DF1}</a:tableStyleId>
              </a:tblPr>
              <a:tblGrid>
                <a:gridCol w="1222747">
                  <a:extLst>
                    <a:ext uri="{9D8B030D-6E8A-4147-A177-3AD203B41FA5}">
                      <a16:colId xmlns:a16="http://schemas.microsoft.com/office/drawing/2014/main" val="20000"/>
                    </a:ext>
                  </a:extLst>
                </a:gridCol>
                <a:gridCol w="515481">
                  <a:extLst>
                    <a:ext uri="{9D8B030D-6E8A-4147-A177-3AD203B41FA5}">
                      <a16:colId xmlns:a16="http://schemas.microsoft.com/office/drawing/2014/main" val="20002"/>
                    </a:ext>
                  </a:extLst>
                </a:gridCol>
                <a:gridCol w="563425">
                  <a:extLst>
                    <a:ext uri="{9D8B030D-6E8A-4147-A177-3AD203B41FA5}">
                      <a16:colId xmlns:a16="http://schemas.microsoft.com/office/drawing/2014/main" val="20003"/>
                    </a:ext>
                  </a:extLst>
                </a:gridCol>
                <a:gridCol w="659328">
                  <a:extLst>
                    <a:ext uri="{9D8B030D-6E8A-4147-A177-3AD203B41FA5}">
                      <a16:colId xmlns:a16="http://schemas.microsoft.com/office/drawing/2014/main" val="20004"/>
                    </a:ext>
                  </a:extLst>
                </a:gridCol>
                <a:gridCol w="683302">
                  <a:extLst>
                    <a:ext uri="{9D8B030D-6E8A-4147-A177-3AD203B41FA5}">
                      <a16:colId xmlns:a16="http://schemas.microsoft.com/office/drawing/2014/main" val="20005"/>
                    </a:ext>
                  </a:extLst>
                </a:gridCol>
                <a:gridCol w="504580">
                  <a:extLst>
                    <a:ext uri="{9D8B030D-6E8A-4147-A177-3AD203B41FA5}">
                      <a16:colId xmlns:a16="http://schemas.microsoft.com/office/drawing/2014/main" val="326630244"/>
                    </a:ext>
                  </a:extLst>
                </a:gridCol>
                <a:gridCol w="658960">
                  <a:extLst>
                    <a:ext uri="{9D8B030D-6E8A-4147-A177-3AD203B41FA5}">
                      <a16:colId xmlns:a16="http://schemas.microsoft.com/office/drawing/2014/main" val="986369628"/>
                    </a:ext>
                  </a:extLst>
                </a:gridCol>
                <a:gridCol w="658960">
                  <a:extLst>
                    <a:ext uri="{9D8B030D-6E8A-4147-A177-3AD203B41FA5}">
                      <a16:colId xmlns:a16="http://schemas.microsoft.com/office/drawing/2014/main" val="4038950774"/>
                    </a:ext>
                  </a:extLst>
                </a:gridCol>
                <a:gridCol w="658960">
                  <a:extLst>
                    <a:ext uri="{9D8B030D-6E8A-4147-A177-3AD203B41FA5}">
                      <a16:colId xmlns:a16="http://schemas.microsoft.com/office/drawing/2014/main" val="2476475658"/>
                    </a:ext>
                  </a:extLst>
                </a:gridCol>
                <a:gridCol w="658960">
                  <a:extLst>
                    <a:ext uri="{9D8B030D-6E8A-4147-A177-3AD203B41FA5}">
                      <a16:colId xmlns:a16="http://schemas.microsoft.com/office/drawing/2014/main" val="103145206"/>
                    </a:ext>
                  </a:extLst>
                </a:gridCol>
                <a:gridCol w="658960">
                  <a:extLst>
                    <a:ext uri="{9D8B030D-6E8A-4147-A177-3AD203B41FA5}">
                      <a16:colId xmlns:a16="http://schemas.microsoft.com/office/drawing/2014/main" val="3275163048"/>
                    </a:ext>
                  </a:extLst>
                </a:gridCol>
              </a:tblGrid>
              <a:tr h="1034462">
                <a:tc>
                  <a:txBody>
                    <a:bodyPr/>
                    <a:lstStyle/>
                    <a:p>
                      <a:pPr algn="ctr" fontAlgn="t"/>
                      <a:r>
                        <a:rPr lang="tr-TR" sz="2000" b="1" u="none" strike="noStrike" dirty="0">
                          <a:ln>
                            <a:solidFill>
                              <a:srgbClr val="FF0000"/>
                            </a:solidFill>
                          </a:ln>
                          <a:effectLst/>
                        </a:rPr>
                        <a:t>Bölüm Adı</a:t>
                      </a:r>
                      <a:endParaRPr lang="tr-TR" sz="2000" b="1" i="0" u="none" strike="noStrike" dirty="0">
                        <a:ln>
                          <a:solidFill>
                            <a:srgbClr val="FF0000"/>
                          </a:solidFill>
                        </a:ln>
                        <a:solidFill>
                          <a:srgbClr val="000000"/>
                        </a:solidFill>
                        <a:effectLst/>
                        <a:latin typeface="Times New Roman"/>
                      </a:endParaRPr>
                    </a:p>
                  </a:txBody>
                  <a:tcPr marL="9525" marR="9525" marT="9525" marB="0" anchor="ctr"/>
                </a:tc>
                <a:tc>
                  <a:txBody>
                    <a:bodyPr/>
                    <a:lstStyle/>
                    <a:p>
                      <a:pPr algn="ctr" fontAlgn="t"/>
                      <a:r>
                        <a:rPr lang="tr-TR" sz="1800" b="1" i="0" u="none" strike="noStrike" dirty="0">
                          <a:ln>
                            <a:solidFill>
                              <a:srgbClr val="FF0000"/>
                            </a:solidFill>
                          </a:ln>
                          <a:solidFill>
                            <a:schemeClr val="tx1"/>
                          </a:solidFill>
                          <a:effectLst/>
                          <a:latin typeface="Times New Roman"/>
                        </a:rPr>
                        <a:t>2015</a:t>
                      </a:r>
                    </a:p>
                  </a:txBody>
                  <a:tcPr marL="9525" marR="9525" marT="9525" marB="0" anchor="ctr"/>
                </a:tc>
                <a:tc>
                  <a:txBody>
                    <a:bodyPr/>
                    <a:lstStyle/>
                    <a:p>
                      <a:pPr algn="ctr" fontAlgn="t"/>
                      <a:r>
                        <a:rPr lang="tr-TR" sz="1800" b="1" i="0" u="none" strike="noStrike" dirty="0">
                          <a:ln>
                            <a:solidFill>
                              <a:srgbClr val="FF0000"/>
                            </a:solidFill>
                          </a:ln>
                          <a:solidFill>
                            <a:schemeClr val="tx1"/>
                          </a:solidFill>
                          <a:effectLst/>
                          <a:latin typeface="Times New Roman"/>
                        </a:rPr>
                        <a:t>2016</a:t>
                      </a:r>
                    </a:p>
                  </a:txBody>
                  <a:tcPr marL="9525" marR="9525" marT="9525" marB="0" anchor="ctr"/>
                </a:tc>
                <a:tc>
                  <a:txBody>
                    <a:bodyPr/>
                    <a:lstStyle/>
                    <a:p>
                      <a:pPr algn="ctr" fontAlgn="t"/>
                      <a:r>
                        <a:rPr lang="tr-TR" sz="1800" b="1" i="0" u="none" strike="noStrike" dirty="0">
                          <a:ln>
                            <a:solidFill>
                              <a:srgbClr val="FF0000"/>
                            </a:solidFill>
                          </a:ln>
                          <a:solidFill>
                            <a:schemeClr val="tx1"/>
                          </a:solidFill>
                          <a:effectLst/>
                          <a:latin typeface="Times New Roman"/>
                        </a:rPr>
                        <a:t>2017</a:t>
                      </a:r>
                    </a:p>
                  </a:txBody>
                  <a:tcPr marL="9525" marR="9525" marT="9525" marB="0" anchor="ctr"/>
                </a:tc>
                <a:tc>
                  <a:txBody>
                    <a:bodyPr/>
                    <a:lstStyle/>
                    <a:p>
                      <a:pPr algn="ctr" fontAlgn="t"/>
                      <a:r>
                        <a:rPr lang="tr-TR" sz="1800" b="1" i="0" u="none" strike="noStrike" dirty="0">
                          <a:ln>
                            <a:solidFill>
                              <a:srgbClr val="FF0000"/>
                            </a:solidFill>
                          </a:ln>
                          <a:solidFill>
                            <a:schemeClr val="tx1"/>
                          </a:solidFill>
                          <a:effectLst/>
                          <a:latin typeface="Times New Roman"/>
                        </a:rPr>
                        <a:t>2018</a:t>
                      </a:r>
                    </a:p>
                  </a:txBody>
                  <a:tcPr marL="9525" marR="9525" marT="9525" marB="0" anchor="ctr"/>
                </a:tc>
                <a:tc>
                  <a:txBody>
                    <a:bodyPr/>
                    <a:lstStyle/>
                    <a:p>
                      <a:pPr algn="ctr" fontAlgn="t"/>
                      <a:r>
                        <a:rPr lang="tr-TR" sz="1800" b="1" i="0" u="none" strike="noStrike" dirty="0">
                          <a:ln>
                            <a:solidFill>
                              <a:srgbClr val="FF0000"/>
                            </a:solidFill>
                          </a:ln>
                          <a:solidFill>
                            <a:schemeClr val="tx1"/>
                          </a:solidFill>
                          <a:effectLst/>
                          <a:latin typeface="Times New Roman"/>
                        </a:rPr>
                        <a:t>2019</a:t>
                      </a:r>
                    </a:p>
                  </a:txBody>
                  <a:tcPr marL="9525" marR="9525" marT="9525" marB="0" anchor="ctr"/>
                </a:tc>
                <a:tc>
                  <a:txBody>
                    <a:bodyPr/>
                    <a:lstStyle/>
                    <a:p>
                      <a:pPr algn="ctr" rtl="0" fontAlgn="ctr"/>
                      <a:r>
                        <a:rPr lang="tr-TR" sz="1800" b="1" i="0" u="none" strike="noStrike" dirty="0">
                          <a:ln>
                            <a:solidFill>
                              <a:srgbClr val="FF0000"/>
                            </a:solidFill>
                          </a:ln>
                          <a:solidFill>
                            <a:schemeClr val="tx1"/>
                          </a:solidFill>
                          <a:effectLst/>
                          <a:latin typeface="Calibri" panose="020F0502020204030204" pitchFamily="34" charset="0"/>
                        </a:rPr>
                        <a:t>2020</a:t>
                      </a:r>
                    </a:p>
                  </a:txBody>
                  <a:tcPr marL="9525" marR="9525" marT="9525" marB="0" anchor="ctr"/>
                </a:tc>
                <a:tc>
                  <a:txBody>
                    <a:bodyPr/>
                    <a:lstStyle/>
                    <a:p>
                      <a:pPr algn="ctr" rtl="0" fontAlgn="ctr"/>
                      <a:r>
                        <a:rPr lang="tr-TR" sz="1800" b="1" i="0" u="none" strike="noStrike" dirty="0">
                          <a:ln>
                            <a:solidFill>
                              <a:srgbClr val="FF0000"/>
                            </a:solidFill>
                          </a:ln>
                          <a:solidFill>
                            <a:schemeClr val="tx1"/>
                          </a:solidFill>
                          <a:effectLst/>
                          <a:latin typeface="Calibri" panose="020F0502020204030204" pitchFamily="34" charset="0"/>
                        </a:rPr>
                        <a:t>2021</a:t>
                      </a:r>
                    </a:p>
                  </a:txBody>
                  <a:tcPr marL="9525" marR="9525" marT="9525" marB="0" anchor="ctr"/>
                </a:tc>
                <a:tc>
                  <a:txBody>
                    <a:bodyPr/>
                    <a:lstStyle/>
                    <a:p>
                      <a:pPr algn="ctr" rtl="0" fontAlgn="ctr"/>
                      <a:r>
                        <a:rPr lang="tr-TR" sz="1800" b="1" i="0" u="none" strike="noStrike" dirty="0">
                          <a:ln>
                            <a:solidFill>
                              <a:srgbClr val="FF0000"/>
                            </a:solidFill>
                          </a:ln>
                          <a:solidFill>
                            <a:schemeClr val="tx1"/>
                          </a:solidFill>
                          <a:effectLst/>
                          <a:latin typeface="Calibri" panose="020F0502020204030204" pitchFamily="34" charset="0"/>
                        </a:rPr>
                        <a:t>2022</a:t>
                      </a:r>
                    </a:p>
                  </a:txBody>
                  <a:tcPr marL="9525" marR="9525" marT="9525" marB="0" anchor="ctr"/>
                </a:tc>
                <a:tc>
                  <a:txBody>
                    <a:bodyPr/>
                    <a:lstStyle/>
                    <a:p>
                      <a:pPr algn="ctr" rtl="0" fontAlgn="ctr"/>
                      <a:r>
                        <a:rPr lang="tr-TR" sz="1800" b="1" i="0" u="none" strike="noStrike" dirty="0">
                          <a:ln>
                            <a:solidFill>
                              <a:srgbClr val="FF0000"/>
                            </a:solidFill>
                          </a:ln>
                          <a:solidFill>
                            <a:schemeClr val="tx1"/>
                          </a:solidFill>
                          <a:effectLst/>
                          <a:latin typeface="Calibri" panose="020F0502020204030204" pitchFamily="34" charset="0"/>
                        </a:rPr>
                        <a:t>2023</a:t>
                      </a:r>
                    </a:p>
                  </a:txBody>
                  <a:tcPr marL="9525" marR="9525" marT="9525" marB="0" anchor="ctr"/>
                </a:tc>
                <a:tc>
                  <a:txBody>
                    <a:bodyPr/>
                    <a:lstStyle/>
                    <a:p>
                      <a:pPr algn="ctr" rtl="0" fontAlgn="ctr"/>
                      <a:r>
                        <a:rPr lang="tr-TR" sz="1800" b="1" i="0" u="none" strike="noStrike" dirty="0">
                          <a:ln>
                            <a:solidFill>
                              <a:srgbClr val="FF0000"/>
                            </a:solidFill>
                          </a:ln>
                          <a:solidFill>
                            <a:schemeClr val="tx1"/>
                          </a:solidFill>
                          <a:effectLst/>
                          <a:latin typeface="Calibri" panose="020F0502020204030204" pitchFamily="34" charset="0"/>
                        </a:rPr>
                        <a:t>2024</a:t>
                      </a:r>
                    </a:p>
                  </a:txBody>
                  <a:tcPr marL="9525" marR="9525" marT="9525" marB="0" anchor="ctr"/>
                </a:tc>
                <a:extLst>
                  <a:ext uri="{0D108BD9-81ED-4DB2-BD59-A6C34878D82A}">
                    <a16:rowId xmlns:a16="http://schemas.microsoft.com/office/drawing/2014/main" val="10000"/>
                  </a:ext>
                </a:extLst>
              </a:tr>
              <a:tr h="695527">
                <a:tc>
                  <a:txBody>
                    <a:bodyPr/>
                    <a:lstStyle/>
                    <a:p>
                      <a:pPr algn="ctr" fontAlgn="t"/>
                      <a:r>
                        <a:rPr lang="tr-TR" sz="2000" b="1" u="none" strike="noStrike" dirty="0">
                          <a:effectLst/>
                        </a:rPr>
                        <a:t> Hemşirelik</a:t>
                      </a:r>
                      <a:endParaRPr lang="tr-TR" sz="20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483</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557</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a:effectLst/>
                        </a:rPr>
                        <a:t>635</a:t>
                      </a:r>
                      <a:endParaRPr lang="tr-TR" sz="1600" b="1" i="0" u="none" strike="noStrike">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926</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1042</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1105</a:t>
                      </a: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969</a:t>
                      </a: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1351</a:t>
                      </a: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1258</a:t>
                      </a: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1109</a:t>
                      </a:r>
                    </a:p>
                  </a:txBody>
                  <a:tcPr marL="9525" marR="9525" marT="9525" marB="0" anchor="ctr"/>
                </a:tc>
                <a:extLst>
                  <a:ext uri="{0D108BD9-81ED-4DB2-BD59-A6C34878D82A}">
                    <a16:rowId xmlns:a16="http://schemas.microsoft.com/office/drawing/2014/main" val="10001"/>
                  </a:ext>
                </a:extLst>
              </a:tr>
              <a:tr h="1373400">
                <a:tc>
                  <a:txBody>
                    <a:bodyPr/>
                    <a:lstStyle/>
                    <a:p>
                      <a:pPr algn="ctr" fontAlgn="t"/>
                      <a:r>
                        <a:rPr lang="tr-TR" sz="2000" b="1" u="none" strike="noStrike" dirty="0">
                          <a:effectLst/>
                        </a:rPr>
                        <a:t>İş Sağlığı ve </a:t>
                      </a:r>
                      <a:r>
                        <a:rPr lang="tr-TR" sz="2000" b="1" u="none" strike="noStrike" dirty="0" err="1">
                          <a:effectLst/>
                        </a:rPr>
                        <a:t>Göv</a:t>
                      </a:r>
                      <a:r>
                        <a:rPr lang="tr-TR" sz="2000" b="1" u="none" strike="noStrike" dirty="0">
                          <a:effectLst/>
                        </a:rPr>
                        <a:t>. Böl.</a:t>
                      </a:r>
                      <a:endParaRPr lang="tr-TR" sz="2000" b="1" i="0" u="none" strike="noStrike" dirty="0">
                        <a:solidFill>
                          <a:srgbClr val="000000"/>
                        </a:solidFill>
                        <a:effectLst/>
                        <a:latin typeface="Times New Roman"/>
                      </a:endParaRPr>
                    </a:p>
                  </a:txBody>
                  <a:tcPr marL="9525" marR="9525" marT="9525" marB="0" anchor="ctr"/>
                </a:tc>
                <a:tc>
                  <a:txBody>
                    <a:bodyPr/>
                    <a:lstStyle/>
                    <a:p>
                      <a:pPr algn="ctr" fontAlgn="t"/>
                      <a:endParaRPr lang="tr-TR" sz="1600" b="1" i="0" u="none" strike="noStrike" dirty="0">
                        <a:solidFill>
                          <a:srgbClr val="000000"/>
                        </a:solidFill>
                        <a:effectLst/>
                        <a:latin typeface="Times New Roman"/>
                      </a:endParaRPr>
                    </a:p>
                  </a:txBody>
                  <a:tcPr marL="9525" marR="9525" marT="9525" marB="0" anchor="ctr"/>
                </a:tc>
                <a:tc>
                  <a:txBody>
                    <a:bodyPr/>
                    <a:lstStyle/>
                    <a:p>
                      <a:pPr algn="ctr" fontAlgn="t"/>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61</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89</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117</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139</a:t>
                      </a: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102</a:t>
                      </a: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137</a:t>
                      </a: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149</a:t>
                      </a: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125</a:t>
                      </a:r>
                    </a:p>
                  </a:txBody>
                  <a:tcPr marL="9525" marR="9525" marT="9525" marB="0" anchor="ctr"/>
                </a:tc>
                <a:extLst>
                  <a:ext uri="{0D108BD9-81ED-4DB2-BD59-A6C34878D82A}">
                    <a16:rowId xmlns:a16="http://schemas.microsoft.com/office/drawing/2014/main" val="10002"/>
                  </a:ext>
                </a:extLst>
              </a:tr>
              <a:tr h="695527">
                <a:tc>
                  <a:txBody>
                    <a:bodyPr/>
                    <a:lstStyle/>
                    <a:p>
                      <a:pPr algn="ctr" fontAlgn="t"/>
                      <a:r>
                        <a:rPr lang="tr-TR" sz="2000" b="1" u="none" strike="noStrike" dirty="0">
                          <a:effectLst/>
                        </a:rPr>
                        <a:t>TOPLAM</a:t>
                      </a:r>
                      <a:endParaRPr lang="tr-TR" sz="20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483</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557</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696</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1015</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1159</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1244</a:t>
                      </a: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1071</a:t>
                      </a: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1488</a:t>
                      </a: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1407</a:t>
                      </a: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1234</a:t>
                      </a:r>
                    </a:p>
                  </a:txBody>
                  <a:tcPr marL="9525" marR="9525" marT="9525" marB="0" anchor="ctr"/>
                </a:tc>
                <a:extLst>
                  <a:ext uri="{0D108BD9-81ED-4DB2-BD59-A6C34878D82A}">
                    <a16:rowId xmlns:a16="http://schemas.microsoft.com/office/drawing/2014/main" val="10003"/>
                  </a:ext>
                </a:extLst>
              </a:tr>
            </a:tbl>
          </a:graphicData>
        </a:graphic>
      </p:graphicFrame>
      <p:graphicFrame>
        <p:nvGraphicFramePr>
          <p:cNvPr id="8" name="Grafik 7">
            <a:extLst>
              <a:ext uri="{FF2B5EF4-FFF2-40B4-BE49-F238E27FC236}">
                <a16:creationId xmlns:a16="http://schemas.microsoft.com/office/drawing/2014/main" id="{E064D0A7-5F78-D11F-9C51-5ECB9EF49488}"/>
              </a:ext>
            </a:extLst>
          </p:cNvPr>
          <p:cNvGraphicFramePr>
            <a:graphicFrameLocks/>
          </p:cNvGraphicFramePr>
          <p:nvPr>
            <p:extLst>
              <p:ext uri="{D42A27DB-BD31-4B8C-83A1-F6EECF244321}">
                <p14:modId xmlns:p14="http://schemas.microsoft.com/office/powerpoint/2010/main" val="2713315506"/>
              </p:ext>
            </p:extLst>
          </p:nvPr>
        </p:nvGraphicFramePr>
        <p:xfrm>
          <a:off x="7739271" y="1199693"/>
          <a:ext cx="4174433" cy="379891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823328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523220"/>
          </a:xfrm>
          <a:prstGeom prst="rect">
            <a:avLst/>
          </a:prstGeom>
          <a:noFill/>
        </p:spPr>
        <p:txBody>
          <a:bodyPr wrap="square" rtlCol="0">
            <a:spAutoFit/>
          </a:bodyPr>
          <a:lstStyle/>
          <a:p>
            <a:pPr algn="ctr"/>
            <a:r>
              <a:rPr lang="tr-TR" sz="2800" b="1" dirty="0">
                <a:solidFill>
                  <a:srgbClr val="002060"/>
                </a:solidFill>
                <a:latin typeface="Bahnschrift Condensed" panose="020B0502040204020203" pitchFamily="34" charset="0"/>
              </a:rPr>
              <a:t>ÖĞRENCİLERİN I. VE II. ÖĞRETİM DAĞILIMI</a:t>
            </a:r>
          </a:p>
        </p:txBody>
      </p:sp>
      <p:graphicFrame>
        <p:nvGraphicFramePr>
          <p:cNvPr id="6" name="Grafik 5"/>
          <p:cNvGraphicFramePr>
            <a:graphicFrameLocks/>
          </p:cNvGraphicFramePr>
          <p:nvPr>
            <p:extLst>
              <p:ext uri="{D42A27DB-BD31-4B8C-83A1-F6EECF244321}">
                <p14:modId xmlns:p14="http://schemas.microsoft.com/office/powerpoint/2010/main" val="2420250045"/>
              </p:ext>
            </p:extLst>
          </p:nvPr>
        </p:nvGraphicFramePr>
        <p:xfrm>
          <a:off x="5229341" y="1175347"/>
          <a:ext cx="6623973" cy="410119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Tablo 2">
            <a:extLst>
              <a:ext uri="{FF2B5EF4-FFF2-40B4-BE49-F238E27FC236}">
                <a16:creationId xmlns:a16="http://schemas.microsoft.com/office/drawing/2014/main" id="{11D39127-BA8B-ED46-3C30-EF7E8290358B}"/>
              </a:ext>
            </a:extLst>
          </p:cNvPr>
          <p:cNvGraphicFramePr>
            <a:graphicFrameLocks noGrp="1"/>
          </p:cNvGraphicFramePr>
          <p:nvPr>
            <p:extLst>
              <p:ext uri="{D42A27DB-BD31-4B8C-83A1-F6EECF244321}">
                <p14:modId xmlns:p14="http://schemas.microsoft.com/office/powerpoint/2010/main" val="3853459061"/>
              </p:ext>
            </p:extLst>
          </p:nvPr>
        </p:nvGraphicFramePr>
        <p:xfrm>
          <a:off x="1023731" y="1175347"/>
          <a:ext cx="3721101" cy="3882044"/>
        </p:xfrm>
        <a:graphic>
          <a:graphicData uri="http://schemas.openxmlformats.org/drawingml/2006/table">
            <a:tbl>
              <a:tblPr>
                <a:tableStyleId>{5C22544A-7EE6-4342-B048-85BDC9FD1C3A}</a:tableStyleId>
              </a:tblPr>
              <a:tblGrid>
                <a:gridCol w="1129620">
                  <a:extLst>
                    <a:ext uri="{9D8B030D-6E8A-4147-A177-3AD203B41FA5}">
                      <a16:colId xmlns:a16="http://schemas.microsoft.com/office/drawing/2014/main" val="2077073064"/>
                    </a:ext>
                  </a:extLst>
                </a:gridCol>
                <a:gridCol w="863827">
                  <a:extLst>
                    <a:ext uri="{9D8B030D-6E8A-4147-A177-3AD203B41FA5}">
                      <a16:colId xmlns:a16="http://schemas.microsoft.com/office/drawing/2014/main" val="3526368595"/>
                    </a:ext>
                  </a:extLst>
                </a:gridCol>
                <a:gridCol w="863827">
                  <a:extLst>
                    <a:ext uri="{9D8B030D-6E8A-4147-A177-3AD203B41FA5}">
                      <a16:colId xmlns:a16="http://schemas.microsoft.com/office/drawing/2014/main" val="4285055701"/>
                    </a:ext>
                  </a:extLst>
                </a:gridCol>
                <a:gridCol w="863827">
                  <a:extLst>
                    <a:ext uri="{9D8B030D-6E8A-4147-A177-3AD203B41FA5}">
                      <a16:colId xmlns:a16="http://schemas.microsoft.com/office/drawing/2014/main" val="2254806136"/>
                    </a:ext>
                  </a:extLst>
                </a:gridCol>
              </a:tblGrid>
              <a:tr h="970511">
                <a:tc>
                  <a:txBody>
                    <a:bodyPr/>
                    <a:lstStyle/>
                    <a:p>
                      <a:pPr algn="ctr" fontAlgn="ctr"/>
                      <a:r>
                        <a:rPr lang="tr-TR" sz="1600" b="1" u="none" strike="noStrike" dirty="0">
                          <a:ln>
                            <a:solidFill>
                              <a:srgbClr val="00B050"/>
                            </a:solidFill>
                          </a:ln>
                          <a:effectLst/>
                        </a:rPr>
                        <a:t>2024</a:t>
                      </a:r>
                      <a:endParaRPr lang="tr-TR" sz="1600" b="1" i="0" u="none" strike="noStrike" dirty="0">
                        <a:ln>
                          <a:solidFill>
                            <a:srgbClr val="00B050"/>
                          </a:solidFill>
                        </a:ln>
                        <a:solidFill>
                          <a:srgbClr val="000000"/>
                        </a:solidFill>
                        <a:effectLst/>
                        <a:latin typeface="Arial" panose="020B0604020202020204" pitchFamily="34" charset="0"/>
                      </a:endParaRPr>
                    </a:p>
                  </a:txBody>
                  <a:tcPr marL="9525" marR="9525" marT="9525" marB="0" anchor="ctr"/>
                </a:tc>
                <a:tc>
                  <a:txBody>
                    <a:bodyPr/>
                    <a:lstStyle/>
                    <a:p>
                      <a:pPr algn="ctr" rtl="0" fontAlgn="b"/>
                      <a:r>
                        <a:rPr lang="tr-TR" sz="1800" b="1" u="none" strike="noStrike" dirty="0">
                          <a:ln>
                            <a:solidFill>
                              <a:srgbClr val="00B050"/>
                            </a:solidFill>
                          </a:ln>
                          <a:effectLst/>
                        </a:rPr>
                        <a:t>KIZ</a:t>
                      </a:r>
                      <a:endParaRPr lang="tr-TR" sz="1800" b="1" i="0" u="none" strike="noStrike" dirty="0">
                        <a:ln>
                          <a:solidFill>
                            <a:srgbClr val="00B050"/>
                          </a:solidFill>
                        </a:ln>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800" b="1" u="none" strike="noStrike" dirty="0">
                          <a:ln>
                            <a:solidFill>
                              <a:srgbClr val="00B050"/>
                            </a:solidFill>
                          </a:ln>
                          <a:effectLst/>
                        </a:rPr>
                        <a:t>ERKEK</a:t>
                      </a:r>
                      <a:endParaRPr lang="tr-TR" sz="1800" b="1" i="0" u="none" strike="noStrike" dirty="0">
                        <a:ln>
                          <a:solidFill>
                            <a:srgbClr val="00B050"/>
                          </a:solidFill>
                        </a:ln>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800" b="1" u="none" strike="noStrike" dirty="0">
                          <a:ln>
                            <a:solidFill>
                              <a:srgbClr val="00B050"/>
                            </a:solidFill>
                          </a:ln>
                          <a:effectLst/>
                        </a:rPr>
                        <a:t>TOPLAM</a:t>
                      </a:r>
                      <a:endParaRPr lang="tr-TR" sz="1800" b="1" i="0" u="none" strike="noStrike" dirty="0">
                        <a:ln>
                          <a:solidFill>
                            <a:srgbClr val="00B050"/>
                          </a:solidFill>
                        </a:ln>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982600093"/>
                  </a:ext>
                </a:extLst>
              </a:tr>
              <a:tr h="970511">
                <a:tc>
                  <a:txBody>
                    <a:bodyPr/>
                    <a:lstStyle/>
                    <a:p>
                      <a:pPr algn="ctr" rtl="0" fontAlgn="b"/>
                      <a:r>
                        <a:rPr lang="tr-TR" sz="2000" b="1" u="none" strike="noStrike" dirty="0" err="1">
                          <a:ln>
                            <a:solidFill>
                              <a:srgbClr val="00B050"/>
                            </a:solidFill>
                          </a:ln>
                          <a:effectLst/>
                        </a:rPr>
                        <a:t>I.Öğretim</a:t>
                      </a:r>
                      <a:endParaRPr lang="tr-TR" sz="2000" b="1" i="0" u="none" strike="noStrike" dirty="0">
                        <a:ln>
                          <a:solidFill>
                            <a:srgbClr val="00B050"/>
                          </a:solidFill>
                        </a:ln>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2400" b="1" i="0" u="none" strike="noStrike" dirty="0">
                          <a:solidFill>
                            <a:srgbClr val="000000"/>
                          </a:solidFill>
                          <a:effectLst/>
                          <a:latin typeface="Calibri" panose="020F0502020204030204" pitchFamily="34" charset="0"/>
                        </a:rPr>
                        <a:t>426</a:t>
                      </a:r>
                    </a:p>
                  </a:txBody>
                  <a:tcPr marL="9525" marR="9525" marT="9525" marB="0" anchor="b"/>
                </a:tc>
                <a:tc>
                  <a:txBody>
                    <a:bodyPr/>
                    <a:lstStyle/>
                    <a:p>
                      <a:pPr algn="ctr" rtl="0" fontAlgn="b"/>
                      <a:r>
                        <a:rPr lang="tr-TR" sz="2400" b="1" u="none" strike="noStrike" dirty="0">
                          <a:effectLst/>
                        </a:rPr>
                        <a:t>372</a:t>
                      </a:r>
                      <a:endParaRPr lang="tr-TR" sz="2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2400" b="1" i="0" u="none" strike="noStrike" dirty="0">
                          <a:solidFill>
                            <a:schemeClr val="dk1"/>
                          </a:solidFill>
                          <a:effectLst/>
                          <a:latin typeface="+mn-lt"/>
                        </a:rPr>
                        <a:t>798</a:t>
                      </a:r>
                      <a:endParaRPr lang="tr-TR"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54015170"/>
                  </a:ext>
                </a:extLst>
              </a:tr>
              <a:tr h="970511">
                <a:tc>
                  <a:txBody>
                    <a:bodyPr/>
                    <a:lstStyle/>
                    <a:p>
                      <a:pPr algn="ctr" rtl="0" fontAlgn="b"/>
                      <a:r>
                        <a:rPr lang="tr-TR" sz="2000" b="1" u="none" strike="noStrike" dirty="0" err="1">
                          <a:ln>
                            <a:solidFill>
                              <a:srgbClr val="00B050"/>
                            </a:solidFill>
                          </a:ln>
                          <a:effectLst/>
                        </a:rPr>
                        <a:t>II.Öğretim</a:t>
                      </a:r>
                      <a:endParaRPr lang="tr-TR" sz="2000" b="1" i="0" u="none" strike="noStrike" dirty="0">
                        <a:ln>
                          <a:solidFill>
                            <a:srgbClr val="00B050"/>
                          </a:solidFill>
                        </a:ln>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2400" b="1" i="0" u="none" strike="noStrike" dirty="0">
                          <a:solidFill>
                            <a:schemeClr val="dk1"/>
                          </a:solidFill>
                          <a:effectLst/>
                          <a:latin typeface="+mn-lt"/>
                        </a:rPr>
                        <a:t>198</a:t>
                      </a:r>
                      <a:endParaRPr lang="tr-TR" sz="2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2400" b="1" i="0" u="none" strike="noStrike" dirty="0">
                          <a:solidFill>
                            <a:srgbClr val="000000"/>
                          </a:solidFill>
                          <a:effectLst/>
                          <a:latin typeface="Calibri" panose="020F0502020204030204" pitchFamily="34" charset="0"/>
                        </a:rPr>
                        <a:t>238</a:t>
                      </a:r>
                    </a:p>
                  </a:txBody>
                  <a:tcPr marL="9525" marR="9525" marT="9525" marB="0" anchor="b"/>
                </a:tc>
                <a:tc>
                  <a:txBody>
                    <a:bodyPr/>
                    <a:lstStyle/>
                    <a:p>
                      <a:pPr algn="ctr" rtl="0" fontAlgn="b"/>
                      <a:r>
                        <a:rPr lang="tr-TR" sz="2400" b="1" i="0" u="none" strike="noStrike" dirty="0">
                          <a:solidFill>
                            <a:srgbClr val="000000"/>
                          </a:solidFill>
                          <a:effectLst/>
                          <a:latin typeface="Calibri" panose="020F0502020204030204" pitchFamily="34" charset="0"/>
                        </a:rPr>
                        <a:t>436</a:t>
                      </a:r>
                    </a:p>
                  </a:txBody>
                  <a:tcPr marL="9525" marR="9525" marT="9525" marB="0" anchor="b"/>
                </a:tc>
                <a:extLst>
                  <a:ext uri="{0D108BD9-81ED-4DB2-BD59-A6C34878D82A}">
                    <a16:rowId xmlns:a16="http://schemas.microsoft.com/office/drawing/2014/main" val="1200030410"/>
                  </a:ext>
                </a:extLst>
              </a:tr>
              <a:tr h="970511">
                <a:tc>
                  <a:txBody>
                    <a:bodyPr/>
                    <a:lstStyle/>
                    <a:p>
                      <a:pPr algn="l" fontAlgn="b"/>
                      <a:r>
                        <a:rPr lang="tr-TR" sz="2000" b="1" u="none" strike="noStrike" dirty="0">
                          <a:ln>
                            <a:solidFill>
                              <a:srgbClr val="00B050"/>
                            </a:solidFill>
                          </a:ln>
                          <a:effectLst/>
                        </a:rPr>
                        <a:t>Genel Toplam</a:t>
                      </a:r>
                      <a:endParaRPr lang="tr-TR" sz="2000" b="1" i="0" u="none" strike="noStrike" dirty="0">
                        <a:ln>
                          <a:solidFill>
                            <a:srgbClr val="00B050"/>
                          </a:solidFill>
                        </a:ln>
                        <a:solidFill>
                          <a:srgbClr val="000000"/>
                        </a:solidFill>
                        <a:effectLst/>
                        <a:latin typeface="Calibri" panose="020F0502020204030204" pitchFamily="34" charset="0"/>
                      </a:endParaRPr>
                    </a:p>
                  </a:txBody>
                  <a:tcPr marL="9525" marR="9525" marT="9525" marB="0" anchor="b"/>
                </a:tc>
                <a:tc>
                  <a:txBody>
                    <a:bodyPr/>
                    <a:lstStyle/>
                    <a:p>
                      <a:pPr algn="ctr" fontAlgn="b"/>
                      <a:r>
                        <a:rPr lang="tr-TR" sz="2400" b="1" i="0" u="none" strike="noStrike" dirty="0">
                          <a:solidFill>
                            <a:srgbClr val="000000"/>
                          </a:solidFill>
                          <a:effectLst/>
                          <a:latin typeface="Calibri" panose="020F0502020204030204" pitchFamily="34" charset="0"/>
                        </a:rPr>
                        <a:t>624</a:t>
                      </a:r>
                    </a:p>
                  </a:txBody>
                  <a:tcPr marL="9525" marR="9525" marT="9525" marB="0" anchor="b"/>
                </a:tc>
                <a:tc>
                  <a:txBody>
                    <a:bodyPr/>
                    <a:lstStyle/>
                    <a:p>
                      <a:pPr algn="ctr" fontAlgn="b"/>
                      <a:r>
                        <a:rPr lang="tr-TR" sz="2400" b="1" i="0" u="none" strike="noStrike" dirty="0">
                          <a:solidFill>
                            <a:srgbClr val="000000"/>
                          </a:solidFill>
                          <a:effectLst/>
                          <a:latin typeface="Calibri" panose="020F0502020204030204" pitchFamily="34" charset="0"/>
                        </a:rPr>
                        <a:t>610</a:t>
                      </a:r>
                    </a:p>
                  </a:txBody>
                  <a:tcPr marL="9525" marR="9525" marT="9525" marB="0" anchor="b"/>
                </a:tc>
                <a:tc>
                  <a:txBody>
                    <a:bodyPr/>
                    <a:lstStyle/>
                    <a:p>
                      <a:pPr algn="ctr" fontAlgn="b"/>
                      <a:r>
                        <a:rPr lang="tr-TR" sz="2400" b="1" u="none" strike="noStrike" dirty="0">
                          <a:effectLst/>
                        </a:rPr>
                        <a:t>1234</a:t>
                      </a:r>
                      <a:endParaRPr lang="tr-TR"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518720265"/>
                  </a:ext>
                </a:extLst>
              </a:tr>
            </a:tbl>
          </a:graphicData>
        </a:graphic>
      </p:graphicFrame>
    </p:spTree>
    <p:extLst>
      <p:ext uri="{BB962C8B-B14F-4D97-AF65-F5344CB8AC3E}">
        <p14:creationId xmlns:p14="http://schemas.microsoft.com/office/powerpoint/2010/main" val="27947295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866990"/>
          </a:xfrm>
        </p:spPr>
        <p:txBody>
          <a:bodyPr>
            <a:normAutofit/>
          </a:bodyPr>
          <a:lstStyle/>
          <a:p>
            <a:r>
              <a:rPr lang="tr-TR" sz="2400" b="1" dirty="0">
                <a:ln w="18000">
                  <a:solidFill>
                    <a:schemeClr val="accent2">
                      <a:satMod val="140000"/>
                    </a:schemeClr>
                  </a:solidFill>
                  <a:prstDash val="solid"/>
                  <a:miter lim="800000"/>
                </a:ln>
                <a:effectLst>
                  <a:outerShdw blurRad="25500" dist="23000" dir="7020000" algn="tl">
                    <a:srgbClr val="000000">
                      <a:alpha val="50000"/>
                    </a:srgbClr>
                  </a:outerShdw>
                </a:effectLst>
                <a:latin typeface="+mn-lt"/>
              </a:rPr>
              <a:t>             TOPLAMDA YABANCI UYRUKLU ÖĞRENCİLERİN SAYISI </a:t>
            </a:r>
            <a:endParaRPr lang="tr-TR" sz="2400" dirty="0">
              <a:latin typeface="+mn-lt"/>
            </a:endParaRPr>
          </a:p>
        </p:txBody>
      </p:sp>
      <p:graphicFrame>
        <p:nvGraphicFramePr>
          <p:cNvPr id="7" name="Tablo 6">
            <a:extLst>
              <a:ext uri="{FF2B5EF4-FFF2-40B4-BE49-F238E27FC236}">
                <a16:creationId xmlns:a16="http://schemas.microsoft.com/office/drawing/2014/main" id="{6CB7E86E-2B2D-1653-17FE-F2B86D2029BF}"/>
              </a:ext>
            </a:extLst>
          </p:cNvPr>
          <p:cNvGraphicFramePr>
            <a:graphicFrameLocks noGrp="1"/>
          </p:cNvGraphicFramePr>
          <p:nvPr>
            <p:extLst>
              <p:ext uri="{D42A27DB-BD31-4B8C-83A1-F6EECF244321}">
                <p14:modId xmlns:p14="http://schemas.microsoft.com/office/powerpoint/2010/main" val="1753641218"/>
              </p:ext>
            </p:extLst>
          </p:nvPr>
        </p:nvGraphicFramePr>
        <p:xfrm>
          <a:off x="274320" y="1133474"/>
          <a:ext cx="6457780" cy="3876676"/>
        </p:xfrm>
        <a:graphic>
          <a:graphicData uri="http://schemas.openxmlformats.org/drawingml/2006/table">
            <a:tbl>
              <a:tblPr>
                <a:tableStyleId>{5C22544A-7EE6-4342-B048-85BDC9FD1C3A}</a:tableStyleId>
              </a:tblPr>
              <a:tblGrid>
                <a:gridCol w="645778">
                  <a:extLst>
                    <a:ext uri="{9D8B030D-6E8A-4147-A177-3AD203B41FA5}">
                      <a16:colId xmlns:a16="http://schemas.microsoft.com/office/drawing/2014/main" val="137713779"/>
                    </a:ext>
                  </a:extLst>
                </a:gridCol>
                <a:gridCol w="645778">
                  <a:extLst>
                    <a:ext uri="{9D8B030D-6E8A-4147-A177-3AD203B41FA5}">
                      <a16:colId xmlns:a16="http://schemas.microsoft.com/office/drawing/2014/main" val="3429657539"/>
                    </a:ext>
                  </a:extLst>
                </a:gridCol>
                <a:gridCol w="645778">
                  <a:extLst>
                    <a:ext uri="{9D8B030D-6E8A-4147-A177-3AD203B41FA5}">
                      <a16:colId xmlns:a16="http://schemas.microsoft.com/office/drawing/2014/main" val="2947908679"/>
                    </a:ext>
                  </a:extLst>
                </a:gridCol>
                <a:gridCol w="645778">
                  <a:extLst>
                    <a:ext uri="{9D8B030D-6E8A-4147-A177-3AD203B41FA5}">
                      <a16:colId xmlns:a16="http://schemas.microsoft.com/office/drawing/2014/main" val="2354714344"/>
                    </a:ext>
                  </a:extLst>
                </a:gridCol>
                <a:gridCol w="645778">
                  <a:extLst>
                    <a:ext uri="{9D8B030D-6E8A-4147-A177-3AD203B41FA5}">
                      <a16:colId xmlns:a16="http://schemas.microsoft.com/office/drawing/2014/main" val="313964578"/>
                    </a:ext>
                  </a:extLst>
                </a:gridCol>
                <a:gridCol w="645778">
                  <a:extLst>
                    <a:ext uri="{9D8B030D-6E8A-4147-A177-3AD203B41FA5}">
                      <a16:colId xmlns:a16="http://schemas.microsoft.com/office/drawing/2014/main" val="3942574735"/>
                    </a:ext>
                  </a:extLst>
                </a:gridCol>
                <a:gridCol w="645778">
                  <a:extLst>
                    <a:ext uri="{9D8B030D-6E8A-4147-A177-3AD203B41FA5}">
                      <a16:colId xmlns:a16="http://schemas.microsoft.com/office/drawing/2014/main" val="2803228131"/>
                    </a:ext>
                  </a:extLst>
                </a:gridCol>
                <a:gridCol w="645778">
                  <a:extLst>
                    <a:ext uri="{9D8B030D-6E8A-4147-A177-3AD203B41FA5}">
                      <a16:colId xmlns:a16="http://schemas.microsoft.com/office/drawing/2014/main" val="336282708"/>
                    </a:ext>
                  </a:extLst>
                </a:gridCol>
                <a:gridCol w="645778">
                  <a:extLst>
                    <a:ext uri="{9D8B030D-6E8A-4147-A177-3AD203B41FA5}">
                      <a16:colId xmlns:a16="http://schemas.microsoft.com/office/drawing/2014/main" val="2133437993"/>
                    </a:ext>
                  </a:extLst>
                </a:gridCol>
                <a:gridCol w="645778">
                  <a:extLst>
                    <a:ext uri="{9D8B030D-6E8A-4147-A177-3AD203B41FA5}">
                      <a16:colId xmlns:a16="http://schemas.microsoft.com/office/drawing/2014/main" val="2766884894"/>
                    </a:ext>
                  </a:extLst>
                </a:gridCol>
              </a:tblGrid>
              <a:tr h="959573">
                <a:tc>
                  <a:txBody>
                    <a:bodyPr/>
                    <a:lstStyle/>
                    <a:p>
                      <a:pPr algn="ctr" fontAlgn="ctr"/>
                      <a:r>
                        <a:rPr lang="tr-TR" sz="1400" u="none" strike="noStrike" dirty="0">
                          <a:effectLst/>
                        </a:rPr>
                        <a:t> </a:t>
                      </a:r>
                      <a:endParaRPr lang="tr-TR" sz="1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400" b="1" u="none" strike="noStrike" dirty="0">
                          <a:effectLst/>
                        </a:rPr>
                        <a:t>2016</a:t>
                      </a:r>
                      <a:endParaRPr lang="tr-TR" sz="2400" b="1" i="0" u="none" strike="noStrike" dirty="0">
                        <a:solidFill>
                          <a:srgbClr val="000000"/>
                        </a:solidFill>
                        <a:effectLst/>
                        <a:latin typeface="Calibri" panose="020F0502020204030204" pitchFamily="34" charset="0"/>
                      </a:endParaRPr>
                    </a:p>
                  </a:txBody>
                  <a:tcPr marL="9525" marR="9525" marT="9525" marB="0" anchor="ctr">
                    <a:solidFill>
                      <a:srgbClr val="FF0000"/>
                    </a:solidFill>
                  </a:tcPr>
                </a:tc>
                <a:tc>
                  <a:txBody>
                    <a:bodyPr/>
                    <a:lstStyle/>
                    <a:p>
                      <a:pPr algn="ctr" fontAlgn="ctr"/>
                      <a:r>
                        <a:rPr lang="tr-TR" sz="2400" b="1" u="none" strike="noStrike" dirty="0">
                          <a:effectLst/>
                        </a:rPr>
                        <a:t>2017</a:t>
                      </a:r>
                      <a:endParaRPr lang="tr-TR" sz="2400" b="1" i="0" u="none" strike="noStrike" dirty="0">
                        <a:solidFill>
                          <a:srgbClr val="000000"/>
                        </a:solidFill>
                        <a:effectLst/>
                        <a:latin typeface="Calibri" panose="020F0502020204030204" pitchFamily="34" charset="0"/>
                      </a:endParaRPr>
                    </a:p>
                  </a:txBody>
                  <a:tcPr marL="9525" marR="9525" marT="9525" marB="0" anchor="ctr">
                    <a:solidFill>
                      <a:srgbClr val="FF0000"/>
                    </a:solidFill>
                  </a:tcPr>
                </a:tc>
                <a:tc>
                  <a:txBody>
                    <a:bodyPr/>
                    <a:lstStyle/>
                    <a:p>
                      <a:pPr algn="ctr" fontAlgn="ctr"/>
                      <a:r>
                        <a:rPr lang="tr-TR" sz="2400" b="1" u="none" strike="noStrike" dirty="0">
                          <a:effectLst/>
                        </a:rPr>
                        <a:t>2018</a:t>
                      </a:r>
                      <a:endParaRPr lang="tr-TR" sz="2400" b="1" i="0" u="none" strike="noStrike" dirty="0">
                        <a:solidFill>
                          <a:srgbClr val="000000"/>
                        </a:solidFill>
                        <a:effectLst/>
                        <a:latin typeface="Calibri" panose="020F0502020204030204" pitchFamily="34" charset="0"/>
                      </a:endParaRPr>
                    </a:p>
                  </a:txBody>
                  <a:tcPr marL="9525" marR="9525" marT="9525" marB="0" anchor="ctr">
                    <a:solidFill>
                      <a:srgbClr val="FF0000"/>
                    </a:solidFill>
                  </a:tcPr>
                </a:tc>
                <a:tc>
                  <a:txBody>
                    <a:bodyPr/>
                    <a:lstStyle/>
                    <a:p>
                      <a:pPr algn="ctr" fontAlgn="ctr"/>
                      <a:r>
                        <a:rPr lang="tr-TR" sz="2400" b="1" u="none" strike="noStrike" dirty="0">
                          <a:effectLst/>
                        </a:rPr>
                        <a:t>2019</a:t>
                      </a:r>
                      <a:endParaRPr lang="tr-TR" sz="2400" b="1" i="0" u="none" strike="noStrike" dirty="0">
                        <a:solidFill>
                          <a:srgbClr val="000000"/>
                        </a:solidFill>
                        <a:effectLst/>
                        <a:latin typeface="Calibri" panose="020F0502020204030204" pitchFamily="34" charset="0"/>
                      </a:endParaRPr>
                    </a:p>
                  </a:txBody>
                  <a:tcPr marL="9525" marR="9525" marT="9525" marB="0" anchor="ctr">
                    <a:solidFill>
                      <a:srgbClr val="FF0000"/>
                    </a:solidFill>
                  </a:tcPr>
                </a:tc>
                <a:tc>
                  <a:txBody>
                    <a:bodyPr/>
                    <a:lstStyle/>
                    <a:p>
                      <a:pPr algn="ctr" fontAlgn="ctr"/>
                      <a:r>
                        <a:rPr lang="tr-TR" sz="2400" b="1" u="none" strike="noStrike" dirty="0">
                          <a:effectLst/>
                        </a:rPr>
                        <a:t>2020</a:t>
                      </a:r>
                      <a:endParaRPr lang="tr-TR" sz="2400" b="1" i="0" u="none" strike="noStrike" dirty="0">
                        <a:solidFill>
                          <a:srgbClr val="000000"/>
                        </a:solidFill>
                        <a:effectLst/>
                        <a:latin typeface="Calibri" panose="020F0502020204030204" pitchFamily="34" charset="0"/>
                      </a:endParaRPr>
                    </a:p>
                  </a:txBody>
                  <a:tcPr marL="9525" marR="9525" marT="9525" marB="0" anchor="ctr">
                    <a:solidFill>
                      <a:srgbClr val="FF0000"/>
                    </a:solidFill>
                  </a:tcPr>
                </a:tc>
                <a:tc>
                  <a:txBody>
                    <a:bodyPr/>
                    <a:lstStyle/>
                    <a:p>
                      <a:pPr algn="ctr" fontAlgn="ctr"/>
                      <a:r>
                        <a:rPr lang="tr-TR" sz="2400" b="1" i="0" u="none" strike="noStrike" dirty="0">
                          <a:solidFill>
                            <a:srgbClr val="000000"/>
                          </a:solidFill>
                          <a:effectLst/>
                          <a:latin typeface="Calibri" panose="020F0502020204030204" pitchFamily="34" charset="0"/>
                        </a:rPr>
                        <a:t>2021</a:t>
                      </a:r>
                    </a:p>
                  </a:txBody>
                  <a:tcPr marL="9525" marR="9525" marT="9525" marB="0" anchor="ctr">
                    <a:solidFill>
                      <a:srgbClr val="FF0000"/>
                    </a:solidFill>
                  </a:tcPr>
                </a:tc>
                <a:tc>
                  <a:txBody>
                    <a:bodyPr/>
                    <a:lstStyle/>
                    <a:p>
                      <a:pPr algn="ctr" fontAlgn="ctr"/>
                      <a:r>
                        <a:rPr lang="tr-TR" sz="2400" b="1" i="0" u="none" strike="noStrike" dirty="0">
                          <a:solidFill>
                            <a:srgbClr val="000000"/>
                          </a:solidFill>
                          <a:effectLst/>
                          <a:latin typeface="Calibri" panose="020F0502020204030204" pitchFamily="34" charset="0"/>
                        </a:rPr>
                        <a:t>2022</a:t>
                      </a:r>
                    </a:p>
                  </a:txBody>
                  <a:tcPr marL="9525" marR="9525" marT="9525" marB="0" anchor="ctr">
                    <a:solidFill>
                      <a:srgbClr val="FF0000"/>
                    </a:solidFill>
                  </a:tcPr>
                </a:tc>
                <a:tc>
                  <a:txBody>
                    <a:bodyPr/>
                    <a:lstStyle/>
                    <a:p>
                      <a:pPr algn="ctr" fontAlgn="ctr"/>
                      <a:r>
                        <a:rPr lang="tr-TR" sz="2400" b="1" i="0" u="none" strike="noStrike" dirty="0">
                          <a:solidFill>
                            <a:srgbClr val="000000"/>
                          </a:solidFill>
                          <a:effectLst/>
                          <a:latin typeface="Calibri" panose="020F0502020204030204" pitchFamily="34" charset="0"/>
                        </a:rPr>
                        <a:t>2023</a:t>
                      </a:r>
                    </a:p>
                  </a:txBody>
                  <a:tcPr marL="9525" marR="9525" marT="9525" marB="0" anchor="ctr">
                    <a:solidFill>
                      <a:srgbClr val="FF0000"/>
                    </a:solidFill>
                  </a:tcPr>
                </a:tc>
                <a:tc>
                  <a:txBody>
                    <a:bodyPr/>
                    <a:lstStyle/>
                    <a:p>
                      <a:pPr algn="ctr" fontAlgn="ctr"/>
                      <a:r>
                        <a:rPr lang="tr-TR" sz="2400" b="1" i="0" u="none" strike="noStrike" dirty="0">
                          <a:solidFill>
                            <a:srgbClr val="000000"/>
                          </a:solidFill>
                          <a:effectLst/>
                          <a:latin typeface="Calibri" panose="020F0502020204030204" pitchFamily="34" charset="0"/>
                        </a:rPr>
                        <a:t>2024</a:t>
                      </a:r>
                    </a:p>
                  </a:txBody>
                  <a:tcPr marL="9525" marR="9525" marT="9525" marB="0" anchor="ctr">
                    <a:solidFill>
                      <a:srgbClr val="FF0000"/>
                    </a:solidFill>
                  </a:tcPr>
                </a:tc>
                <a:extLst>
                  <a:ext uri="{0D108BD9-81ED-4DB2-BD59-A6C34878D82A}">
                    <a16:rowId xmlns:a16="http://schemas.microsoft.com/office/drawing/2014/main" val="3326902212"/>
                  </a:ext>
                </a:extLst>
              </a:tr>
              <a:tr h="959573">
                <a:tc>
                  <a:txBody>
                    <a:bodyPr/>
                    <a:lstStyle/>
                    <a:p>
                      <a:pPr algn="ctr" fontAlgn="ctr"/>
                      <a:r>
                        <a:rPr lang="tr-TR" sz="2000" b="1" u="none" strike="noStrike" dirty="0">
                          <a:effectLst/>
                        </a:rPr>
                        <a:t>Kız</a:t>
                      </a:r>
                      <a:endParaRPr lang="tr-TR" sz="2000" b="1" i="0" u="none" strike="noStrike" dirty="0">
                        <a:solidFill>
                          <a:srgbClr val="000000"/>
                        </a:solidFill>
                        <a:effectLst/>
                        <a:latin typeface="Calibri" panose="020F0502020204030204" pitchFamily="34" charset="0"/>
                      </a:endParaRPr>
                    </a:p>
                  </a:txBody>
                  <a:tcPr marL="9525" marR="9525" marT="9525" marB="0" anchor="ctr">
                    <a:solidFill>
                      <a:srgbClr val="FF0000"/>
                    </a:solidFill>
                  </a:tcPr>
                </a:tc>
                <a:tc>
                  <a:txBody>
                    <a:bodyPr/>
                    <a:lstStyle/>
                    <a:p>
                      <a:pPr algn="ctr" fontAlgn="ctr"/>
                      <a:r>
                        <a:rPr lang="tr-TR" sz="2000" b="1" u="none" strike="noStrike" dirty="0">
                          <a:effectLst/>
                        </a:rPr>
                        <a:t>12</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29</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a:effectLst/>
                        </a:rPr>
                        <a:t>70</a:t>
                      </a:r>
                      <a:endParaRPr lang="tr-TR" sz="20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91</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90</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67</a:t>
                      </a: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98</a:t>
                      </a: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140</a:t>
                      </a: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114</a:t>
                      </a:r>
                    </a:p>
                  </a:txBody>
                  <a:tcPr marL="9525" marR="9525" marT="9525" marB="0" anchor="ctr"/>
                </a:tc>
                <a:extLst>
                  <a:ext uri="{0D108BD9-81ED-4DB2-BD59-A6C34878D82A}">
                    <a16:rowId xmlns:a16="http://schemas.microsoft.com/office/drawing/2014/main" val="2823077751"/>
                  </a:ext>
                </a:extLst>
              </a:tr>
              <a:tr h="959573">
                <a:tc>
                  <a:txBody>
                    <a:bodyPr/>
                    <a:lstStyle/>
                    <a:p>
                      <a:pPr algn="ctr" fontAlgn="ctr"/>
                      <a:r>
                        <a:rPr lang="tr-TR" sz="2000" b="1" u="none" strike="noStrike" dirty="0">
                          <a:effectLst/>
                        </a:rPr>
                        <a:t>Erkek</a:t>
                      </a:r>
                      <a:endParaRPr lang="tr-TR" sz="2000" b="1" i="0" u="none" strike="noStrike" dirty="0">
                        <a:solidFill>
                          <a:srgbClr val="000000"/>
                        </a:solidFill>
                        <a:effectLst/>
                        <a:latin typeface="Calibri" panose="020F0502020204030204" pitchFamily="34" charset="0"/>
                      </a:endParaRPr>
                    </a:p>
                  </a:txBody>
                  <a:tcPr marL="9525" marR="9525" marT="9525" marB="0" anchor="ctr">
                    <a:solidFill>
                      <a:srgbClr val="FF0000"/>
                    </a:solidFill>
                  </a:tcPr>
                </a:tc>
                <a:tc>
                  <a:txBody>
                    <a:bodyPr/>
                    <a:lstStyle/>
                    <a:p>
                      <a:pPr algn="ctr" fontAlgn="ctr"/>
                      <a:r>
                        <a:rPr lang="tr-TR" sz="2000" b="1" u="none" strike="noStrike">
                          <a:effectLst/>
                        </a:rPr>
                        <a:t>4</a:t>
                      </a:r>
                      <a:endParaRPr lang="tr-TR" sz="20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a:effectLst/>
                        </a:rPr>
                        <a:t>44</a:t>
                      </a:r>
                      <a:endParaRPr lang="tr-TR" sz="20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81</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103</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100</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89</a:t>
                      </a: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122</a:t>
                      </a: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154</a:t>
                      </a: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124</a:t>
                      </a:r>
                    </a:p>
                  </a:txBody>
                  <a:tcPr marL="9525" marR="9525" marT="9525" marB="0" anchor="ctr"/>
                </a:tc>
                <a:extLst>
                  <a:ext uri="{0D108BD9-81ED-4DB2-BD59-A6C34878D82A}">
                    <a16:rowId xmlns:a16="http://schemas.microsoft.com/office/drawing/2014/main" val="1780033947"/>
                  </a:ext>
                </a:extLst>
              </a:tr>
              <a:tr h="997957">
                <a:tc>
                  <a:txBody>
                    <a:bodyPr/>
                    <a:lstStyle/>
                    <a:p>
                      <a:pPr algn="ctr" fontAlgn="ctr"/>
                      <a:r>
                        <a:rPr lang="tr-TR" sz="2000" b="1" u="none" strike="noStrike" dirty="0">
                          <a:effectLst/>
                        </a:rPr>
                        <a:t>Toplam</a:t>
                      </a:r>
                      <a:endParaRPr lang="tr-TR" sz="2000" b="1" i="0" u="none" strike="noStrike" dirty="0">
                        <a:solidFill>
                          <a:srgbClr val="000000"/>
                        </a:solidFill>
                        <a:effectLst/>
                        <a:latin typeface="Calibri" panose="020F0502020204030204" pitchFamily="34" charset="0"/>
                      </a:endParaRPr>
                    </a:p>
                  </a:txBody>
                  <a:tcPr marL="9525" marR="9525" marT="9525" marB="0" anchor="ctr">
                    <a:solidFill>
                      <a:srgbClr val="FF0000"/>
                    </a:solidFill>
                  </a:tcPr>
                </a:tc>
                <a:tc>
                  <a:txBody>
                    <a:bodyPr/>
                    <a:lstStyle/>
                    <a:p>
                      <a:pPr algn="ctr" fontAlgn="ctr"/>
                      <a:r>
                        <a:rPr lang="tr-TR" sz="2000" b="1" u="none" strike="noStrike" dirty="0">
                          <a:effectLst/>
                        </a:rPr>
                        <a:t>16</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73</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151</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194</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190</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156</a:t>
                      </a: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220</a:t>
                      </a: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294</a:t>
                      </a: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238</a:t>
                      </a:r>
                    </a:p>
                  </a:txBody>
                  <a:tcPr marL="9525" marR="9525" marT="9525" marB="0" anchor="ctr"/>
                </a:tc>
                <a:extLst>
                  <a:ext uri="{0D108BD9-81ED-4DB2-BD59-A6C34878D82A}">
                    <a16:rowId xmlns:a16="http://schemas.microsoft.com/office/drawing/2014/main" val="4247870161"/>
                  </a:ext>
                </a:extLst>
              </a:tr>
            </a:tbl>
          </a:graphicData>
        </a:graphic>
      </p:graphicFrame>
      <p:graphicFrame>
        <p:nvGraphicFramePr>
          <p:cNvPr id="8" name="Grafik 7">
            <a:extLst>
              <a:ext uri="{FF2B5EF4-FFF2-40B4-BE49-F238E27FC236}">
                <a16:creationId xmlns:a16="http://schemas.microsoft.com/office/drawing/2014/main" id="{E27D13E3-7E02-3999-7E8F-909A4CDCF747}"/>
              </a:ext>
            </a:extLst>
          </p:cNvPr>
          <p:cNvGraphicFramePr>
            <a:graphicFrameLocks/>
          </p:cNvGraphicFramePr>
          <p:nvPr>
            <p:extLst>
              <p:ext uri="{D42A27DB-BD31-4B8C-83A1-F6EECF244321}">
                <p14:modId xmlns:p14="http://schemas.microsoft.com/office/powerpoint/2010/main" val="3413057161"/>
              </p:ext>
            </p:extLst>
          </p:nvPr>
        </p:nvGraphicFramePr>
        <p:xfrm>
          <a:off x="6828311" y="1133474"/>
          <a:ext cx="5089367" cy="387667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767206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936733"/>
          </a:xfrm>
        </p:spPr>
        <p:txBody>
          <a:bodyPr>
            <a:normAutofit/>
          </a:bodyPr>
          <a:lstStyle/>
          <a:p>
            <a:pPr algn="ctr"/>
            <a:r>
              <a:rPr lang="tr-TR" sz="2400" b="1" dirty="0">
                <a:ln w="18000">
                  <a:solidFill>
                    <a:schemeClr val="accent2">
                      <a:satMod val="140000"/>
                    </a:schemeClr>
                  </a:solidFill>
                  <a:prstDash val="solid"/>
                  <a:miter lim="800000"/>
                </a:ln>
                <a:effectLst>
                  <a:outerShdw blurRad="25500" dist="23000" dir="7020000" algn="tl">
                    <a:srgbClr val="000000">
                      <a:alpha val="50000"/>
                    </a:srgbClr>
                  </a:outerShdw>
                </a:effectLst>
              </a:rPr>
              <a:t>YILLARA GÖRE MEZUN OLAN ÖĞRENCİ SAYILARI </a:t>
            </a:r>
            <a:endParaRPr lang="tr-TR" sz="2400" dirty="0"/>
          </a:p>
        </p:txBody>
      </p:sp>
      <p:graphicFrame>
        <p:nvGraphicFramePr>
          <p:cNvPr id="6" name="Grafik 5"/>
          <p:cNvGraphicFramePr>
            <a:graphicFrameLocks/>
          </p:cNvGraphicFramePr>
          <p:nvPr>
            <p:extLst>
              <p:ext uri="{D42A27DB-BD31-4B8C-83A1-F6EECF244321}">
                <p14:modId xmlns:p14="http://schemas.microsoft.com/office/powerpoint/2010/main" val="1734234806"/>
              </p:ext>
            </p:extLst>
          </p:nvPr>
        </p:nvGraphicFramePr>
        <p:xfrm>
          <a:off x="6798366" y="1301858"/>
          <a:ext cx="4193484" cy="379401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4" name="Tablo 3">
            <a:extLst>
              <a:ext uri="{FF2B5EF4-FFF2-40B4-BE49-F238E27FC236}">
                <a16:creationId xmlns:a16="http://schemas.microsoft.com/office/drawing/2014/main" id="{A9E8BA2B-E666-F24A-20A8-0D151C2A829E}"/>
              </a:ext>
            </a:extLst>
          </p:cNvPr>
          <p:cNvGraphicFramePr>
            <a:graphicFrameLocks noGrp="1"/>
          </p:cNvGraphicFramePr>
          <p:nvPr>
            <p:extLst>
              <p:ext uri="{D42A27DB-BD31-4B8C-83A1-F6EECF244321}">
                <p14:modId xmlns:p14="http://schemas.microsoft.com/office/powerpoint/2010/main" val="1698531617"/>
              </p:ext>
            </p:extLst>
          </p:nvPr>
        </p:nvGraphicFramePr>
        <p:xfrm>
          <a:off x="374754" y="1301857"/>
          <a:ext cx="6423617" cy="3794020"/>
        </p:xfrm>
        <a:graphic>
          <a:graphicData uri="http://schemas.openxmlformats.org/drawingml/2006/table">
            <a:tbl>
              <a:tblPr>
                <a:tableStyleId>{5C22544A-7EE6-4342-B048-85BDC9FD1C3A}</a:tableStyleId>
              </a:tblPr>
              <a:tblGrid>
                <a:gridCol w="605924">
                  <a:extLst>
                    <a:ext uri="{9D8B030D-6E8A-4147-A177-3AD203B41FA5}">
                      <a16:colId xmlns:a16="http://schemas.microsoft.com/office/drawing/2014/main" val="900390868"/>
                    </a:ext>
                  </a:extLst>
                </a:gridCol>
                <a:gridCol w="501263">
                  <a:extLst>
                    <a:ext uri="{9D8B030D-6E8A-4147-A177-3AD203B41FA5}">
                      <a16:colId xmlns:a16="http://schemas.microsoft.com/office/drawing/2014/main" val="272192390"/>
                    </a:ext>
                  </a:extLst>
                </a:gridCol>
                <a:gridCol w="531643">
                  <a:extLst>
                    <a:ext uri="{9D8B030D-6E8A-4147-A177-3AD203B41FA5}">
                      <a16:colId xmlns:a16="http://schemas.microsoft.com/office/drawing/2014/main" val="959967587"/>
                    </a:ext>
                  </a:extLst>
                </a:gridCol>
                <a:gridCol w="531643">
                  <a:extLst>
                    <a:ext uri="{9D8B030D-6E8A-4147-A177-3AD203B41FA5}">
                      <a16:colId xmlns:a16="http://schemas.microsoft.com/office/drawing/2014/main" val="1748839190"/>
                    </a:ext>
                  </a:extLst>
                </a:gridCol>
                <a:gridCol w="531643">
                  <a:extLst>
                    <a:ext uri="{9D8B030D-6E8A-4147-A177-3AD203B41FA5}">
                      <a16:colId xmlns:a16="http://schemas.microsoft.com/office/drawing/2014/main" val="1901472456"/>
                    </a:ext>
                  </a:extLst>
                </a:gridCol>
                <a:gridCol w="531643">
                  <a:extLst>
                    <a:ext uri="{9D8B030D-6E8A-4147-A177-3AD203B41FA5}">
                      <a16:colId xmlns:a16="http://schemas.microsoft.com/office/drawing/2014/main" val="3872175486"/>
                    </a:ext>
                  </a:extLst>
                </a:gridCol>
                <a:gridCol w="531643">
                  <a:extLst>
                    <a:ext uri="{9D8B030D-6E8A-4147-A177-3AD203B41FA5}">
                      <a16:colId xmlns:a16="http://schemas.microsoft.com/office/drawing/2014/main" val="3217133620"/>
                    </a:ext>
                  </a:extLst>
                </a:gridCol>
                <a:gridCol w="531643">
                  <a:extLst>
                    <a:ext uri="{9D8B030D-6E8A-4147-A177-3AD203B41FA5}">
                      <a16:colId xmlns:a16="http://schemas.microsoft.com/office/drawing/2014/main" val="379084433"/>
                    </a:ext>
                  </a:extLst>
                </a:gridCol>
                <a:gridCol w="531643">
                  <a:extLst>
                    <a:ext uri="{9D8B030D-6E8A-4147-A177-3AD203B41FA5}">
                      <a16:colId xmlns:a16="http://schemas.microsoft.com/office/drawing/2014/main" val="2900675319"/>
                    </a:ext>
                  </a:extLst>
                </a:gridCol>
                <a:gridCol w="531643">
                  <a:extLst>
                    <a:ext uri="{9D8B030D-6E8A-4147-A177-3AD203B41FA5}">
                      <a16:colId xmlns:a16="http://schemas.microsoft.com/office/drawing/2014/main" val="1795700753"/>
                    </a:ext>
                  </a:extLst>
                </a:gridCol>
                <a:gridCol w="531643">
                  <a:extLst>
                    <a:ext uri="{9D8B030D-6E8A-4147-A177-3AD203B41FA5}">
                      <a16:colId xmlns:a16="http://schemas.microsoft.com/office/drawing/2014/main" val="137062811"/>
                    </a:ext>
                  </a:extLst>
                </a:gridCol>
                <a:gridCol w="531643">
                  <a:extLst>
                    <a:ext uri="{9D8B030D-6E8A-4147-A177-3AD203B41FA5}">
                      <a16:colId xmlns:a16="http://schemas.microsoft.com/office/drawing/2014/main" val="4007438955"/>
                    </a:ext>
                  </a:extLst>
                </a:gridCol>
              </a:tblGrid>
              <a:tr h="948505">
                <a:tc>
                  <a:txBody>
                    <a:bodyPr/>
                    <a:lstStyle/>
                    <a:p>
                      <a:pPr algn="l" fontAlgn="b"/>
                      <a:r>
                        <a:rPr lang="tr-TR" sz="1800" u="none" strike="noStrike" dirty="0">
                          <a:effectLst/>
                        </a:rPr>
                        <a:t> </a:t>
                      </a:r>
                      <a:endParaRPr lang="tr-TR" sz="1800" b="0"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b"/>
                      <a:r>
                        <a:rPr lang="tr-TR" sz="1800" b="1" u="none" strike="noStrike" dirty="0">
                          <a:effectLst/>
                        </a:rPr>
                        <a:t>2014</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b"/>
                      <a:r>
                        <a:rPr lang="tr-TR" sz="1800" b="1" u="none" strike="noStrike" dirty="0">
                          <a:effectLst/>
                        </a:rPr>
                        <a:t>2015</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b"/>
                      <a:r>
                        <a:rPr lang="tr-TR" sz="1800" b="1" u="none" strike="noStrike" dirty="0">
                          <a:effectLst/>
                        </a:rPr>
                        <a:t>2016</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b"/>
                      <a:r>
                        <a:rPr lang="tr-TR" sz="1800" b="1" u="none" strike="noStrike" dirty="0">
                          <a:effectLst/>
                        </a:rPr>
                        <a:t>2017</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b"/>
                      <a:r>
                        <a:rPr lang="tr-TR" sz="1800" b="1" u="none" strike="noStrike" dirty="0">
                          <a:effectLst/>
                        </a:rPr>
                        <a:t>2018</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b"/>
                      <a:r>
                        <a:rPr lang="tr-TR" sz="1800" b="1" u="none" strike="noStrike" dirty="0">
                          <a:effectLst/>
                        </a:rPr>
                        <a:t>2019</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ctr"/>
                      <a:r>
                        <a:rPr lang="tr-TR" sz="1800" b="1" u="none" strike="noStrike" dirty="0">
                          <a:effectLst/>
                        </a:rPr>
                        <a:t>2020</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ctr"/>
                      <a:r>
                        <a:rPr lang="tr-TR" sz="1800" b="1" i="0" u="none" strike="noStrike" dirty="0">
                          <a:solidFill>
                            <a:srgbClr val="000000"/>
                          </a:solidFill>
                          <a:effectLst/>
                          <a:latin typeface="Calibri" panose="020F0502020204030204" pitchFamily="34" charset="0"/>
                        </a:rPr>
                        <a:t>2021</a:t>
                      </a:r>
                    </a:p>
                  </a:txBody>
                  <a:tcPr marL="9525" marR="9525" marT="9525" marB="0" anchor="ctr">
                    <a:solidFill>
                      <a:schemeClr val="accent2"/>
                    </a:solidFill>
                  </a:tcPr>
                </a:tc>
                <a:tc>
                  <a:txBody>
                    <a:bodyPr/>
                    <a:lstStyle/>
                    <a:p>
                      <a:pPr algn="ctr" fontAlgn="ctr"/>
                      <a:r>
                        <a:rPr lang="tr-TR" sz="1800" b="1" i="0" u="none" strike="noStrike" dirty="0">
                          <a:solidFill>
                            <a:srgbClr val="000000"/>
                          </a:solidFill>
                          <a:effectLst/>
                          <a:latin typeface="Calibri" panose="020F0502020204030204" pitchFamily="34" charset="0"/>
                        </a:rPr>
                        <a:t>2022</a:t>
                      </a:r>
                    </a:p>
                  </a:txBody>
                  <a:tcPr marL="9525" marR="9525" marT="9525" marB="0" anchor="ctr">
                    <a:solidFill>
                      <a:schemeClr val="accent2"/>
                    </a:solidFill>
                  </a:tcPr>
                </a:tc>
                <a:tc>
                  <a:txBody>
                    <a:bodyPr/>
                    <a:lstStyle/>
                    <a:p>
                      <a:pPr algn="ctr" fontAlgn="ctr"/>
                      <a:r>
                        <a:rPr lang="tr-TR" sz="1800" b="1" i="0" u="none" strike="noStrike" dirty="0">
                          <a:solidFill>
                            <a:srgbClr val="000000"/>
                          </a:solidFill>
                          <a:effectLst/>
                          <a:latin typeface="Calibri" panose="020F0502020204030204" pitchFamily="34" charset="0"/>
                        </a:rPr>
                        <a:t>2023</a:t>
                      </a:r>
                    </a:p>
                  </a:txBody>
                  <a:tcPr marL="9525" marR="9525" marT="9525" marB="0" anchor="ctr">
                    <a:solidFill>
                      <a:schemeClr val="accent2"/>
                    </a:solidFill>
                  </a:tcPr>
                </a:tc>
                <a:tc>
                  <a:txBody>
                    <a:bodyPr/>
                    <a:lstStyle/>
                    <a:p>
                      <a:pPr algn="ctr" fontAlgn="ctr"/>
                      <a:r>
                        <a:rPr lang="tr-TR" sz="1800" b="1" i="0" u="none" strike="noStrike" dirty="0">
                          <a:solidFill>
                            <a:srgbClr val="000000"/>
                          </a:solidFill>
                          <a:effectLst/>
                          <a:latin typeface="Calibri" panose="020F0502020204030204" pitchFamily="34" charset="0"/>
                        </a:rPr>
                        <a:t>2024</a:t>
                      </a:r>
                    </a:p>
                  </a:txBody>
                  <a:tcPr marL="9525" marR="9525" marT="9525" marB="0" anchor="ctr">
                    <a:solidFill>
                      <a:schemeClr val="accent2"/>
                    </a:solidFill>
                  </a:tcPr>
                </a:tc>
                <a:extLst>
                  <a:ext uri="{0D108BD9-81ED-4DB2-BD59-A6C34878D82A}">
                    <a16:rowId xmlns:a16="http://schemas.microsoft.com/office/drawing/2014/main" val="1111389929"/>
                  </a:ext>
                </a:extLst>
              </a:tr>
              <a:tr h="948505">
                <a:tc>
                  <a:txBody>
                    <a:bodyPr/>
                    <a:lstStyle/>
                    <a:p>
                      <a:pPr algn="ctr" fontAlgn="b"/>
                      <a:r>
                        <a:rPr lang="tr-TR" sz="1800" b="1" u="none" strike="noStrike" dirty="0">
                          <a:effectLst/>
                        </a:rPr>
                        <a:t>Kız</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b"/>
                      <a:r>
                        <a:rPr lang="tr-TR" sz="2000" u="none" strike="noStrike" dirty="0">
                          <a:effectLst/>
                        </a:rPr>
                        <a:t>44</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dirty="0">
                          <a:effectLst/>
                        </a:rPr>
                        <a:t>55</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dirty="0">
                          <a:effectLst/>
                        </a:rPr>
                        <a:t>56</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a:effectLst/>
                        </a:rPr>
                        <a:t>82</a:t>
                      </a:r>
                      <a:endParaRPr lang="tr-TR" sz="20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dirty="0">
                          <a:effectLst/>
                        </a:rPr>
                        <a:t>3</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dirty="0">
                          <a:effectLst/>
                        </a:rPr>
                        <a:t>69</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u="none" strike="noStrike" dirty="0">
                          <a:effectLst/>
                        </a:rPr>
                        <a:t>97</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0" i="0" u="none" strike="noStrike" dirty="0">
                          <a:solidFill>
                            <a:srgbClr val="000000"/>
                          </a:solidFill>
                          <a:effectLst/>
                          <a:latin typeface="Calibri" panose="020F0502020204030204" pitchFamily="34" charset="0"/>
                        </a:rPr>
                        <a:t>115</a:t>
                      </a:r>
                    </a:p>
                  </a:txBody>
                  <a:tcPr marL="9525" marR="9525" marT="9525" marB="0" anchor="ctr"/>
                </a:tc>
                <a:tc>
                  <a:txBody>
                    <a:bodyPr/>
                    <a:lstStyle/>
                    <a:p>
                      <a:pPr algn="ctr" fontAlgn="ctr"/>
                      <a:r>
                        <a:rPr lang="tr-TR" sz="2000" b="0" i="0" u="none" strike="noStrike" dirty="0">
                          <a:solidFill>
                            <a:srgbClr val="000000"/>
                          </a:solidFill>
                          <a:effectLst/>
                          <a:latin typeface="Calibri" panose="020F0502020204030204" pitchFamily="34" charset="0"/>
                        </a:rPr>
                        <a:t>134</a:t>
                      </a:r>
                    </a:p>
                  </a:txBody>
                  <a:tcPr marL="9525" marR="9525" marT="9525" marB="0" anchor="ctr"/>
                </a:tc>
                <a:tc>
                  <a:txBody>
                    <a:bodyPr/>
                    <a:lstStyle/>
                    <a:p>
                      <a:pPr algn="ctr" fontAlgn="ctr"/>
                      <a:r>
                        <a:rPr lang="tr-TR" sz="2000" b="0" i="0" u="none" strike="noStrike" dirty="0">
                          <a:solidFill>
                            <a:srgbClr val="000000"/>
                          </a:solidFill>
                          <a:effectLst/>
                          <a:latin typeface="Calibri" panose="020F0502020204030204" pitchFamily="34" charset="0"/>
                        </a:rPr>
                        <a:t>147</a:t>
                      </a:r>
                    </a:p>
                  </a:txBody>
                  <a:tcPr marL="9525" marR="9525" marT="9525" marB="0" anchor="ctr"/>
                </a:tc>
                <a:tc>
                  <a:txBody>
                    <a:bodyPr/>
                    <a:lstStyle/>
                    <a:p>
                      <a:pPr algn="ctr" fontAlgn="ctr"/>
                      <a:r>
                        <a:rPr lang="tr-TR" sz="2000" b="0" i="0" u="none" strike="noStrike" dirty="0">
                          <a:solidFill>
                            <a:srgbClr val="000000"/>
                          </a:solidFill>
                          <a:effectLst/>
                          <a:latin typeface="Calibri" panose="020F0502020204030204" pitchFamily="34" charset="0"/>
                        </a:rPr>
                        <a:t>294</a:t>
                      </a:r>
                    </a:p>
                  </a:txBody>
                  <a:tcPr marL="9525" marR="9525" marT="9525" marB="0" anchor="ctr"/>
                </a:tc>
                <a:extLst>
                  <a:ext uri="{0D108BD9-81ED-4DB2-BD59-A6C34878D82A}">
                    <a16:rowId xmlns:a16="http://schemas.microsoft.com/office/drawing/2014/main" val="939135559"/>
                  </a:ext>
                </a:extLst>
              </a:tr>
              <a:tr h="948505">
                <a:tc>
                  <a:txBody>
                    <a:bodyPr/>
                    <a:lstStyle/>
                    <a:p>
                      <a:pPr algn="ctr" fontAlgn="b"/>
                      <a:r>
                        <a:rPr lang="tr-TR" sz="1800" b="1" u="none" strike="noStrike" dirty="0">
                          <a:effectLst/>
                        </a:rPr>
                        <a:t>Erkek</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b"/>
                      <a:r>
                        <a:rPr lang="tr-TR" sz="2000" u="none" strike="noStrike">
                          <a:effectLst/>
                        </a:rPr>
                        <a:t>61</a:t>
                      </a:r>
                      <a:endParaRPr lang="tr-TR" sz="20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a:effectLst/>
                        </a:rPr>
                        <a:t>55</a:t>
                      </a:r>
                      <a:endParaRPr lang="tr-TR" sz="20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dirty="0">
                          <a:effectLst/>
                        </a:rPr>
                        <a:t>71</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dirty="0">
                          <a:effectLst/>
                        </a:rPr>
                        <a:t>106</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dirty="0">
                          <a:effectLst/>
                        </a:rPr>
                        <a:t>12</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dirty="0">
                          <a:effectLst/>
                        </a:rPr>
                        <a:t>91</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u="none" strike="noStrike" dirty="0">
                          <a:effectLst/>
                        </a:rPr>
                        <a:t>105</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0" i="0" u="none" strike="noStrike" dirty="0">
                          <a:solidFill>
                            <a:srgbClr val="000000"/>
                          </a:solidFill>
                          <a:effectLst/>
                          <a:latin typeface="Calibri" panose="020F0502020204030204" pitchFamily="34" charset="0"/>
                        </a:rPr>
                        <a:t>123</a:t>
                      </a:r>
                    </a:p>
                  </a:txBody>
                  <a:tcPr marL="9525" marR="9525" marT="9525" marB="0" anchor="ctr"/>
                </a:tc>
                <a:tc>
                  <a:txBody>
                    <a:bodyPr/>
                    <a:lstStyle/>
                    <a:p>
                      <a:pPr algn="ctr" fontAlgn="ctr"/>
                      <a:r>
                        <a:rPr lang="tr-TR" sz="2000" b="0" i="0" u="none" strike="noStrike" dirty="0">
                          <a:solidFill>
                            <a:srgbClr val="000000"/>
                          </a:solidFill>
                          <a:effectLst/>
                          <a:latin typeface="Calibri" panose="020F0502020204030204" pitchFamily="34" charset="0"/>
                        </a:rPr>
                        <a:t>120</a:t>
                      </a:r>
                    </a:p>
                  </a:txBody>
                  <a:tcPr marL="9525" marR="9525" marT="9525" marB="0" anchor="ctr"/>
                </a:tc>
                <a:tc>
                  <a:txBody>
                    <a:bodyPr/>
                    <a:lstStyle/>
                    <a:p>
                      <a:pPr algn="ctr" fontAlgn="ctr"/>
                      <a:r>
                        <a:rPr lang="tr-TR" sz="2000" b="0" i="0" u="none" strike="noStrike" dirty="0">
                          <a:solidFill>
                            <a:srgbClr val="000000"/>
                          </a:solidFill>
                          <a:effectLst/>
                          <a:latin typeface="Calibri" panose="020F0502020204030204" pitchFamily="34" charset="0"/>
                        </a:rPr>
                        <a:t>110</a:t>
                      </a:r>
                    </a:p>
                  </a:txBody>
                  <a:tcPr marL="9525" marR="9525" marT="9525" marB="0" anchor="ctr"/>
                </a:tc>
                <a:tc>
                  <a:txBody>
                    <a:bodyPr/>
                    <a:lstStyle/>
                    <a:p>
                      <a:pPr algn="ctr" fontAlgn="ctr"/>
                      <a:r>
                        <a:rPr lang="tr-TR" sz="2000" b="0" i="0" u="none" strike="noStrike" dirty="0">
                          <a:solidFill>
                            <a:srgbClr val="000000"/>
                          </a:solidFill>
                          <a:effectLst/>
                          <a:latin typeface="Calibri" panose="020F0502020204030204" pitchFamily="34" charset="0"/>
                        </a:rPr>
                        <a:t>232</a:t>
                      </a:r>
                    </a:p>
                  </a:txBody>
                  <a:tcPr marL="9525" marR="9525" marT="9525" marB="0" anchor="ctr"/>
                </a:tc>
                <a:extLst>
                  <a:ext uri="{0D108BD9-81ED-4DB2-BD59-A6C34878D82A}">
                    <a16:rowId xmlns:a16="http://schemas.microsoft.com/office/drawing/2014/main" val="2114720921"/>
                  </a:ext>
                </a:extLst>
              </a:tr>
              <a:tr h="948505">
                <a:tc>
                  <a:txBody>
                    <a:bodyPr/>
                    <a:lstStyle/>
                    <a:p>
                      <a:pPr algn="ctr" fontAlgn="b"/>
                      <a:r>
                        <a:rPr lang="tr-TR" sz="1800" b="1" u="none" strike="noStrike" dirty="0">
                          <a:effectLst/>
                        </a:rPr>
                        <a:t>Toplam</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b"/>
                      <a:r>
                        <a:rPr lang="tr-TR" sz="2000" b="1" u="none" strike="noStrike">
                          <a:effectLst/>
                        </a:rPr>
                        <a:t>105</a:t>
                      </a:r>
                      <a:endParaRPr lang="tr-TR" sz="20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b="1" u="none" strike="noStrike">
                          <a:effectLst/>
                        </a:rPr>
                        <a:t>110</a:t>
                      </a:r>
                      <a:endParaRPr lang="tr-TR" sz="20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b="1" u="none" strike="noStrike">
                          <a:effectLst/>
                        </a:rPr>
                        <a:t>127</a:t>
                      </a:r>
                      <a:endParaRPr lang="tr-TR" sz="20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b="1" u="none" strike="noStrike">
                          <a:effectLst/>
                        </a:rPr>
                        <a:t>188</a:t>
                      </a:r>
                      <a:endParaRPr lang="tr-TR" sz="20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b="1" u="none" strike="noStrike">
                          <a:effectLst/>
                        </a:rPr>
                        <a:t>15</a:t>
                      </a:r>
                      <a:endParaRPr lang="tr-TR" sz="20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b="1" u="none" strike="noStrike" dirty="0">
                          <a:effectLst/>
                        </a:rPr>
                        <a:t>160</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202</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238</a:t>
                      </a: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254</a:t>
                      </a: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257</a:t>
                      </a: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526</a:t>
                      </a:r>
                    </a:p>
                  </a:txBody>
                  <a:tcPr marL="9525" marR="9525" marT="9525" marB="0" anchor="ctr"/>
                </a:tc>
                <a:extLst>
                  <a:ext uri="{0D108BD9-81ED-4DB2-BD59-A6C34878D82A}">
                    <a16:rowId xmlns:a16="http://schemas.microsoft.com/office/drawing/2014/main" val="1834454666"/>
                  </a:ext>
                </a:extLst>
              </a:tr>
            </a:tbl>
          </a:graphicData>
        </a:graphic>
      </p:graphicFrame>
    </p:spTree>
    <p:extLst>
      <p:ext uri="{BB962C8B-B14F-4D97-AF65-F5344CB8AC3E}">
        <p14:creationId xmlns:p14="http://schemas.microsoft.com/office/powerpoint/2010/main" val="41627242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2A470F4-6064-EA88-DD91-08D5FBD59B4E}"/>
              </a:ext>
            </a:extLst>
          </p:cNvPr>
          <p:cNvSpPr>
            <a:spLocks noGrp="1"/>
          </p:cNvSpPr>
          <p:nvPr>
            <p:ph type="title"/>
          </p:nvPr>
        </p:nvSpPr>
        <p:spPr/>
        <p:txBody>
          <a:bodyPr/>
          <a:lstStyle/>
          <a:p>
            <a:r>
              <a:rPr lang="tr-TR" b="1" dirty="0"/>
              <a:t>HEDEF</a:t>
            </a:r>
          </a:p>
        </p:txBody>
      </p:sp>
      <p:sp>
        <p:nvSpPr>
          <p:cNvPr id="3" name="İçerik Yer Tutucusu 2">
            <a:extLst>
              <a:ext uri="{FF2B5EF4-FFF2-40B4-BE49-F238E27FC236}">
                <a16:creationId xmlns:a16="http://schemas.microsoft.com/office/drawing/2014/main" id="{9252AD73-ABA9-F175-B25E-9F53945BF70F}"/>
              </a:ext>
            </a:extLst>
          </p:cNvPr>
          <p:cNvSpPr>
            <a:spLocks noGrp="1"/>
          </p:cNvSpPr>
          <p:nvPr>
            <p:ph idx="1"/>
          </p:nvPr>
        </p:nvSpPr>
        <p:spPr/>
        <p:txBody>
          <a:bodyPr/>
          <a:lstStyle/>
          <a:p>
            <a:r>
              <a:rPr lang="tr-TR" dirty="0"/>
              <a:t>Gelecek 3 yıl içinde Mevcut hemşirelik ve İş sağlığının öğrenci sayısının korunması ve Ebelik, Beslenme Diyetetik ve </a:t>
            </a:r>
            <a:r>
              <a:rPr lang="tr-TR" dirty="0" err="1"/>
              <a:t>Fizyoterapı</a:t>
            </a:r>
            <a:r>
              <a:rPr lang="tr-TR" dirty="0"/>
              <a:t> bölümlerine 30 ar öğrenci alınması </a:t>
            </a:r>
          </a:p>
        </p:txBody>
      </p:sp>
    </p:spTree>
    <p:extLst>
      <p:ext uri="{BB962C8B-B14F-4D97-AF65-F5344CB8AC3E}">
        <p14:creationId xmlns:p14="http://schemas.microsoft.com/office/powerpoint/2010/main" val="33229656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1045221"/>
          </a:xfrm>
          <a:solidFill>
            <a:schemeClr val="accent1">
              <a:lumMod val="60000"/>
              <a:lumOff val="40000"/>
            </a:schemeClr>
          </a:solidFill>
        </p:spPr>
        <p:txBody>
          <a:bodyPr>
            <a:normAutofit/>
          </a:bodyPr>
          <a:lstStyle/>
          <a:p>
            <a:pPr algn="ctr"/>
            <a:r>
              <a:rPr lang="tr-TR" altLang="tr-TR" sz="2400" b="1" dirty="0">
                <a:latin typeface="Times New Roman" panose="02020603050405020304" pitchFamily="18" charset="0"/>
                <a:cs typeface="Times New Roman" panose="02020603050405020304" pitchFamily="18" charset="0"/>
              </a:rPr>
              <a:t>Akademik Personel Tarafından SCI </a:t>
            </a:r>
            <a:r>
              <a:rPr lang="tr-TR" altLang="tr-TR" sz="2400" b="1" dirty="0" err="1">
                <a:latin typeface="Times New Roman" panose="02020603050405020304" pitchFamily="18" charset="0"/>
                <a:cs typeface="Times New Roman" panose="02020603050405020304" pitchFamily="18" charset="0"/>
              </a:rPr>
              <a:t>Expanded</a:t>
            </a:r>
            <a:r>
              <a:rPr lang="tr-TR" altLang="tr-TR" sz="2400" b="1" dirty="0">
                <a:latin typeface="Times New Roman" panose="02020603050405020304" pitchFamily="18" charset="0"/>
                <a:cs typeface="Times New Roman" panose="02020603050405020304" pitchFamily="18" charset="0"/>
              </a:rPr>
              <a:t>, SCI , SSCI, AHCI Kapsamındaki Dergilerde Yayınlanan Makale Sayısı</a:t>
            </a:r>
            <a:endParaRPr lang="tr-TR" sz="2400" dirty="0"/>
          </a:p>
        </p:txBody>
      </p:sp>
      <p:graphicFrame>
        <p:nvGraphicFramePr>
          <p:cNvPr id="10" name="İçerik Yer Tutucusu 9">
            <a:extLst>
              <a:ext uri="{FF2B5EF4-FFF2-40B4-BE49-F238E27FC236}">
                <a16:creationId xmlns:a16="http://schemas.microsoft.com/office/drawing/2014/main" id="{CDD61246-7530-FF3D-E9CF-883FA787AEA3}"/>
              </a:ext>
            </a:extLst>
          </p:cNvPr>
          <p:cNvGraphicFramePr>
            <a:graphicFrameLocks noGrp="1"/>
          </p:cNvGraphicFramePr>
          <p:nvPr>
            <p:ph idx="1"/>
            <p:extLst>
              <p:ext uri="{D42A27DB-BD31-4B8C-83A1-F6EECF244321}">
                <p14:modId xmlns:p14="http://schemas.microsoft.com/office/powerpoint/2010/main" val="1167409343"/>
              </p:ext>
            </p:extLst>
          </p:nvPr>
        </p:nvGraphicFramePr>
        <p:xfrm>
          <a:off x="573158" y="1573834"/>
          <a:ext cx="4793973" cy="435133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Grafik 10">
            <a:extLst>
              <a:ext uri="{FF2B5EF4-FFF2-40B4-BE49-F238E27FC236}">
                <a16:creationId xmlns:a16="http://schemas.microsoft.com/office/drawing/2014/main" id="{CDD61246-7530-FF3D-E9CF-883FA787AEA3}"/>
              </a:ext>
            </a:extLst>
          </p:cNvPr>
          <p:cNvGraphicFramePr>
            <a:graphicFrameLocks/>
          </p:cNvGraphicFramePr>
          <p:nvPr>
            <p:extLst>
              <p:ext uri="{D42A27DB-BD31-4B8C-83A1-F6EECF244321}">
                <p14:modId xmlns:p14="http://schemas.microsoft.com/office/powerpoint/2010/main" val="1291146824"/>
              </p:ext>
            </p:extLst>
          </p:nvPr>
        </p:nvGraphicFramePr>
        <p:xfrm>
          <a:off x="5522844" y="2014330"/>
          <a:ext cx="5065643" cy="373711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288794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3CECA35-53C9-76A7-48C2-91723A668976}"/>
              </a:ext>
            </a:extLst>
          </p:cNvPr>
          <p:cNvSpPr>
            <a:spLocks noGrp="1"/>
          </p:cNvSpPr>
          <p:nvPr>
            <p:ph type="title"/>
          </p:nvPr>
        </p:nvSpPr>
        <p:spPr/>
        <p:txBody>
          <a:bodyPr/>
          <a:lstStyle/>
          <a:p>
            <a:r>
              <a:rPr lang="tr-TR" b="1" dirty="0"/>
              <a:t>HEDEF</a:t>
            </a:r>
          </a:p>
        </p:txBody>
      </p:sp>
      <p:sp>
        <p:nvSpPr>
          <p:cNvPr id="3" name="İçerik Yer Tutucusu 2">
            <a:extLst>
              <a:ext uri="{FF2B5EF4-FFF2-40B4-BE49-F238E27FC236}">
                <a16:creationId xmlns:a16="http://schemas.microsoft.com/office/drawing/2014/main" id="{EDA137F0-200D-0DD0-6736-2CBEB48CDBC6}"/>
              </a:ext>
            </a:extLst>
          </p:cNvPr>
          <p:cNvSpPr>
            <a:spLocks noGrp="1"/>
          </p:cNvSpPr>
          <p:nvPr>
            <p:ph idx="1"/>
          </p:nvPr>
        </p:nvSpPr>
        <p:spPr/>
        <p:txBody>
          <a:bodyPr/>
          <a:lstStyle/>
          <a:p>
            <a:r>
              <a:rPr lang="tr-TR" dirty="0"/>
              <a:t>Öğretim Üyesi Başına SCI yayın sayısının 3 olarak sürdürülmesi</a:t>
            </a:r>
          </a:p>
        </p:txBody>
      </p:sp>
    </p:spTree>
    <p:extLst>
      <p:ext uri="{BB962C8B-B14F-4D97-AF65-F5344CB8AC3E}">
        <p14:creationId xmlns:p14="http://schemas.microsoft.com/office/powerpoint/2010/main" val="26361337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DE2B837-0F47-C63E-73D0-64534B62D2B8}"/>
              </a:ext>
            </a:extLst>
          </p:cNvPr>
          <p:cNvSpPr>
            <a:spLocks noGrp="1"/>
          </p:cNvSpPr>
          <p:nvPr>
            <p:ph type="title"/>
          </p:nvPr>
        </p:nvSpPr>
        <p:spPr/>
        <p:txBody>
          <a:bodyPr/>
          <a:lstStyle/>
          <a:p>
            <a:r>
              <a:rPr lang="tr-TR" dirty="0"/>
              <a:t>ATIF SAYISI(</a:t>
            </a:r>
            <a:r>
              <a:rPr lang="tr-TR" dirty="0" err="1"/>
              <a:t>Scopus</a:t>
            </a:r>
            <a:r>
              <a:rPr lang="tr-TR" dirty="0"/>
              <a:t> veri tabanı)</a:t>
            </a:r>
          </a:p>
        </p:txBody>
      </p:sp>
      <p:graphicFrame>
        <p:nvGraphicFramePr>
          <p:cNvPr id="4" name="İçerik Yer Tutucusu 3">
            <a:extLst>
              <a:ext uri="{FF2B5EF4-FFF2-40B4-BE49-F238E27FC236}">
                <a16:creationId xmlns:a16="http://schemas.microsoft.com/office/drawing/2014/main" id="{F398FBB1-CB60-BFB2-5CA2-592BFA4E9439}"/>
              </a:ext>
            </a:extLst>
          </p:cNvPr>
          <p:cNvGraphicFramePr>
            <a:graphicFrameLocks noGrp="1"/>
          </p:cNvGraphicFramePr>
          <p:nvPr>
            <p:ph idx="1"/>
            <p:extLst>
              <p:ext uri="{D42A27DB-BD31-4B8C-83A1-F6EECF244321}">
                <p14:modId xmlns:p14="http://schemas.microsoft.com/office/powerpoint/2010/main" val="948527073"/>
              </p:ext>
            </p:extLst>
          </p:nvPr>
        </p:nvGraphicFramePr>
        <p:xfrm>
          <a:off x="745435" y="1440449"/>
          <a:ext cx="9962322" cy="397710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668303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686EC74-06A8-6F0D-B4CF-51998E16C495}"/>
              </a:ext>
            </a:extLst>
          </p:cNvPr>
          <p:cNvSpPr>
            <a:spLocks noGrp="1"/>
          </p:cNvSpPr>
          <p:nvPr>
            <p:ph type="title"/>
          </p:nvPr>
        </p:nvSpPr>
        <p:spPr/>
        <p:txBody>
          <a:bodyPr/>
          <a:lstStyle/>
          <a:p>
            <a:r>
              <a:rPr lang="tr-TR" b="1" dirty="0"/>
              <a:t>HEDEF</a:t>
            </a:r>
          </a:p>
        </p:txBody>
      </p:sp>
      <p:sp>
        <p:nvSpPr>
          <p:cNvPr id="3" name="İçerik Yer Tutucusu 2">
            <a:extLst>
              <a:ext uri="{FF2B5EF4-FFF2-40B4-BE49-F238E27FC236}">
                <a16:creationId xmlns:a16="http://schemas.microsoft.com/office/drawing/2014/main" id="{26485AA9-8788-E210-DA23-2BC49681D3D1}"/>
              </a:ext>
            </a:extLst>
          </p:cNvPr>
          <p:cNvSpPr>
            <a:spLocks noGrp="1"/>
          </p:cNvSpPr>
          <p:nvPr>
            <p:ph idx="1"/>
          </p:nvPr>
        </p:nvSpPr>
        <p:spPr/>
        <p:txBody>
          <a:bodyPr/>
          <a:lstStyle/>
          <a:p>
            <a:r>
              <a:rPr lang="tr-TR" dirty="0"/>
              <a:t>Atıf sayısının her yıl 400 artırılması</a:t>
            </a:r>
          </a:p>
        </p:txBody>
      </p:sp>
    </p:spTree>
    <p:extLst>
      <p:ext uri="{BB962C8B-B14F-4D97-AF65-F5344CB8AC3E}">
        <p14:creationId xmlns:p14="http://schemas.microsoft.com/office/powerpoint/2010/main" val="22861248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34D1E33-F650-E507-4D5B-49B372ADBC2C}"/>
              </a:ext>
            </a:extLst>
          </p:cNvPr>
          <p:cNvSpPr>
            <a:spLocks noGrp="1"/>
          </p:cNvSpPr>
          <p:nvPr>
            <p:ph type="title"/>
          </p:nvPr>
        </p:nvSpPr>
        <p:spPr/>
        <p:txBody>
          <a:bodyPr/>
          <a:lstStyle/>
          <a:p>
            <a:endParaRPr lang="tr-TR"/>
          </a:p>
        </p:txBody>
      </p:sp>
      <p:graphicFrame>
        <p:nvGraphicFramePr>
          <p:cNvPr id="4" name="İçerik Yer Tutucusu 3">
            <a:extLst>
              <a:ext uri="{FF2B5EF4-FFF2-40B4-BE49-F238E27FC236}">
                <a16:creationId xmlns:a16="http://schemas.microsoft.com/office/drawing/2014/main" id="{81F9F490-4BA3-A72F-E473-3F5A0B0E4373}"/>
              </a:ext>
            </a:extLst>
          </p:cNvPr>
          <p:cNvGraphicFramePr>
            <a:graphicFrameLocks noGrp="1"/>
          </p:cNvGraphicFramePr>
          <p:nvPr>
            <p:ph idx="1"/>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1255475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5EF0519-8AC3-88C9-6274-BD60E0DC8F22}"/>
              </a:ext>
            </a:extLst>
          </p:cNvPr>
          <p:cNvSpPr>
            <a:spLocks noGrp="1"/>
          </p:cNvSpPr>
          <p:nvPr>
            <p:ph type="title"/>
          </p:nvPr>
        </p:nvSpPr>
        <p:spPr/>
        <p:txBody>
          <a:bodyPr/>
          <a:lstStyle/>
          <a:p>
            <a:r>
              <a:rPr lang="tr-TR" b="1" dirty="0"/>
              <a:t>HEDEF</a:t>
            </a:r>
          </a:p>
        </p:txBody>
      </p:sp>
      <p:sp>
        <p:nvSpPr>
          <p:cNvPr id="3" name="İçerik Yer Tutucusu 2">
            <a:extLst>
              <a:ext uri="{FF2B5EF4-FFF2-40B4-BE49-F238E27FC236}">
                <a16:creationId xmlns:a16="http://schemas.microsoft.com/office/drawing/2014/main" id="{567D4B07-6CAF-0723-CB12-8619E1C96A42}"/>
              </a:ext>
            </a:extLst>
          </p:cNvPr>
          <p:cNvSpPr>
            <a:spLocks noGrp="1"/>
          </p:cNvSpPr>
          <p:nvPr>
            <p:ph idx="1"/>
          </p:nvPr>
        </p:nvSpPr>
        <p:spPr/>
        <p:txBody>
          <a:bodyPr/>
          <a:lstStyle/>
          <a:p>
            <a:r>
              <a:rPr lang="tr-TR" dirty="0"/>
              <a:t>Ayrıca bu yıl TÜBİTAK 2209 kapsamında Hemşirelikten 2 ve İş sağlığı ve Güvenliğinden 1 olmak üzere 3 proje desteklenmiştir. Gelecek 3 yıl içinde her yıl aynı başarının sağlanması</a:t>
            </a:r>
          </a:p>
          <a:p>
            <a:r>
              <a:rPr lang="tr-TR" dirty="0"/>
              <a:t>Proje Hedefi olarak TÜBİTAK için temel bilimler hem de Alan bazlı 1001 projelerine başvuruların  sağlanması</a:t>
            </a:r>
          </a:p>
          <a:p>
            <a:r>
              <a:rPr lang="tr-TR" dirty="0"/>
              <a:t>Gelecek 3 yıl içinde her iki alanda en az birer Tübitak Projesinin desteklenmesi</a:t>
            </a:r>
          </a:p>
          <a:p>
            <a:r>
              <a:rPr lang="tr-TR" dirty="0"/>
              <a:t>BAP projelerine başvuruların arttırılması  </a:t>
            </a:r>
          </a:p>
        </p:txBody>
      </p:sp>
    </p:spTree>
    <p:extLst>
      <p:ext uri="{BB962C8B-B14F-4D97-AF65-F5344CB8AC3E}">
        <p14:creationId xmlns:p14="http://schemas.microsoft.com/office/powerpoint/2010/main" val="10806843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C20C74D-713D-E94E-328A-546FFB692796}"/>
              </a:ext>
            </a:extLst>
          </p:cNvPr>
          <p:cNvSpPr>
            <a:spLocks noGrp="1"/>
          </p:cNvSpPr>
          <p:nvPr>
            <p:ph type="title"/>
          </p:nvPr>
        </p:nvSpPr>
        <p:spPr/>
        <p:txBody>
          <a:bodyPr/>
          <a:lstStyle/>
          <a:p>
            <a:r>
              <a:rPr lang="tr-TR" b="1" dirty="0"/>
              <a:t>Alan Endeksi</a:t>
            </a:r>
          </a:p>
        </p:txBody>
      </p:sp>
      <p:pic>
        <p:nvPicPr>
          <p:cNvPr id="10" name="İçerik Yer Tutucusu 9">
            <a:extLst>
              <a:ext uri="{FF2B5EF4-FFF2-40B4-BE49-F238E27FC236}">
                <a16:creationId xmlns:a16="http://schemas.microsoft.com/office/drawing/2014/main" id="{75681C63-83B4-88F1-D535-3B171D4548F1}"/>
              </a:ext>
            </a:extLst>
          </p:cNvPr>
          <p:cNvPicPr>
            <a:picLocks noGrp="1" noChangeAspect="1"/>
          </p:cNvPicPr>
          <p:nvPr>
            <p:ph idx="1"/>
          </p:nvPr>
        </p:nvPicPr>
        <p:blipFill>
          <a:blip r:embed="rId2"/>
          <a:stretch>
            <a:fillRect/>
          </a:stretch>
        </p:blipFill>
        <p:spPr>
          <a:xfrm>
            <a:off x="2266122" y="1842052"/>
            <a:ext cx="7036903" cy="3537057"/>
          </a:xfrm>
          <a:prstGeom prst="rect">
            <a:avLst/>
          </a:prstGeom>
        </p:spPr>
      </p:pic>
    </p:spTree>
    <p:extLst>
      <p:ext uri="{BB962C8B-B14F-4D97-AF65-F5344CB8AC3E}">
        <p14:creationId xmlns:p14="http://schemas.microsoft.com/office/powerpoint/2010/main" val="20358517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51C8405-039E-1D6C-7C8C-3EAAC32F92AC}"/>
              </a:ext>
            </a:extLst>
          </p:cNvPr>
          <p:cNvSpPr>
            <a:spLocks noGrp="1"/>
          </p:cNvSpPr>
          <p:nvPr>
            <p:ph type="title"/>
          </p:nvPr>
        </p:nvSpPr>
        <p:spPr/>
        <p:txBody>
          <a:bodyPr/>
          <a:lstStyle/>
          <a:p>
            <a:r>
              <a:rPr lang="tr-TR" b="1" dirty="0"/>
              <a:t>KONGRE</a:t>
            </a:r>
          </a:p>
        </p:txBody>
      </p:sp>
      <p:pic>
        <p:nvPicPr>
          <p:cNvPr id="8" name="İçerik Yer Tutucusu 7">
            <a:extLst>
              <a:ext uri="{FF2B5EF4-FFF2-40B4-BE49-F238E27FC236}">
                <a16:creationId xmlns:a16="http://schemas.microsoft.com/office/drawing/2014/main" id="{CA7B2349-B3B6-F730-BE50-A8E515416FBD}"/>
              </a:ext>
            </a:extLst>
          </p:cNvPr>
          <p:cNvPicPr>
            <a:picLocks noGrp="1" noChangeAspect="1"/>
          </p:cNvPicPr>
          <p:nvPr>
            <p:ph idx="1"/>
          </p:nvPr>
        </p:nvPicPr>
        <p:blipFill>
          <a:blip r:embed="rId2"/>
          <a:stretch>
            <a:fillRect/>
          </a:stretch>
        </p:blipFill>
        <p:spPr>
          <a:xfrm>
            <a:off x="1868557" y="1690688"/>
            <a:ext cx="7050156" cy="3688421"/>
          </a:xfrm>
          <a:prstGeom prst="rect">
            <a:avLst/>
          </a:prstGeom>
        </p:spPr>
      </p:pic>
    </p:spTree>
    <p:extLst>
      <p:ext uri="{BB962C8B-B14F-4D97-AF65-F5344CB8AC3E}">
        <p14:creationId xmlns:p14="http://schemas.microsoft.com/office/powerpoint/2010/main" val="10162980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64DCD7B-8EB4-DED7-E519-11F4596FD4CB}"/>
              </a:ext>
            </a:extLst>
          </p:cNvPr>
          <p:cNvSpPr>
            <a:spLocks noGrp="1"/>
          </p:cNvSpPr>
          <p:nvPr>
            <p:ph type="title"/>
          </p:nvPr>
        </p:nvSpPr>
        <p:spPr/>
        <p:txBody>
          <a:bodyPr/>
          <a:lstStyle/>
          <a:p>
            <a:r>
              <a:rPr lang="tr-TR" b="1" dirty="0"/>
              <a:t>Kitap Bölümü</a:t>
            </a:r>
          </a:p>
        </p:txBody>
      </p:sp>
      <p:pic>
        <p:nvPicPr>
          <p:cNvPr id="4" name="İçerik Yer Tutucusu 3">
            <a:extLst>
              <a:ext uri="{FF2B5EF4-FFF2-40B4-BE49-F238E27FC236}">
                <a16:creationId xmlns:a16="http://schemas.microsoft.com/office/drawing/2014/main" id="{4118671D-FB38-EB16-2FDF-4F0C044A05BD}"/>
              </a:ext>
            </a:extLst>
          </p:cNvPr>
          <p:cNvPicPr>
            <a:picLocks noGrp="1" noChangeAspect="1"/>
          </p:cNvPicPr>
          <p:nvPr>
            <p:ph idx="1"/>
          </p:nvPr>
        </p:nvPicPr>
        <p:blipFill>
          <a:blip r:embed="rId2"/>
          <a:stretch>
            <a:fillRect/>
          </a:stretch>
        </p:blipFill>
        <p:spPr>
          <a:xfrm>
            <a:off x="2067339" y="1948070"/>
            <a:ext cx="6320955" cy="3427991"/>
          </a:xfrm>
          <a:prstGeom prst="rect">
            <a:avLst/>
          </a:prstGeom>
        </p:spPr>
      </p:pic>
    </p:spTree>
    <p:extLst>
      <p:ext uri="{BB962C8B-B14F-4D97-AF65-F5344CB8AC3E}">
        <p14:creationId xmlns:p14="http://schemas.microsoft.com/office/powerpoint/2010/main" val="31603618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5F771A9-87CF-868A-3A6C-263E1DE9D6F1}"/>
              </a:ext>
            </a:extLst>
          </p:cNvPr>
          <p:cNvSpPr>
            <a:spLocks noGrp="1"/>
          </p:cNvSpPr>
          <p:nvPr>
            <p:ph type="title"/>
          </p:nvPr>
        </p:nvSpPr>
        <p:spPr/>
        <p:txBody>
          <a:bodyPr/>
          <a:lstStyle/>
          <a:p>
            <a:r>
              <a:rPr lang="tr-TR" b="1" dirty="0"/>
              <a:t>TR DİZİN</a:t>
            </a:r>
          </a:p>
        </p:txBody>
      </p:sp>
      <p:pic>
        <p:nvPicPr>
          <p:cNvPr id="4" name="İçerik Yer Tutucusu 3">
            <a:extLst>
              <a:ext uri="{FF2B5EF4-FFF2-40B4-BE49-F238E27FC236}">
                <a16:creationId xmlns:a16="http://schemas.microsoft.com/office/drawing/2014/main" id="{ACD9C1D3-A318-346C-6B6A-C1DE5188FB63}"/>
              </a:ext>
            </a:extLst>
          </p:cNvPr>
          <p:cNvPicPr>
            <a:picLocks noGrp="1" noChangeAspect="1"/>
          </p:cNvPicPr>
          <p:nvPr>
            <p:ph idx="1"/>
          </p:nvPr>
        </p:nvPicPr>
        <p:blipFill>
          <a:blip r:embed="rId2"/>
          <a:stretch>
            <a:fillRect/>
          </a:stretch>
        </p:blipFill>
        <p:spPr>
          <a:xfrm>
            <a:off x="2279374" y="2623478"/>
            <a:ext cx="7089913" cy="2755631"/>
          </a:xfrm>
          <a:prstGeom prst="rect">
            <a:avLst/>
          </a:prstGeom>
        </p:spPr>
      </p:pic>
    </p:spTree>
    <p:extLst>
      <p:ext uri="{BB962C8B-B14F-4D97-AF65-F5344CB8AC3E}">
        <p14:creationId xmlns:p14="http://schemas.microsoft.com/office/powerpoint/2010/main" val="7096186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D38EF1F-B1CB-D464-9A40-C7D40657FB05}"/>
              </a:ext>
            </a:extLst>
          </p:cNvPr>
          <p:cNvSpPr>
            <a:spLocks noGrp="1"/>
          </p:cNvSpPr>
          <p:nvPr>
            <p:ph type="title"/>
          </p:nvPr>
        </p:nvSpPr>
        <p:spPr/>
        <p:txBody>
          <a:bodyPr/>
          <a:lstStyle/>
          <a:p>
            <a:r>
              <a:rPr lang="tr-TR" b="1" dirty="0"/>
              <a:t>HEDEF</a:t>
            </a:r>
          </a:p>
        </p:txBody>
      </p:sp>
      <p:sp>
        <p:nvSpPr>
          <p:cNvPr id="3" name="İçerik Yer Tutucusu 2">
            <a:extLst>
              <a:ext uri="{FF2B5EF4-FFF2-40B4-BE49-F238E27FC236}">
                <a16:creationId xmlns:a16="http://schemas.microsoft.com/office/drawing/2014/main" id="{F3630FF1-1319-5973-D087-CF643F1665F3}"/>
              </a:ext>
            </a:extLst>
          </p:cNvPr>
          <p:cNvSpPr>
            <a:spLocks noGrp="1"/>
          </p:cNvSpPr>
          <p:nvPr>
            <p:ph idx="1"/>
          </p:nvPr>
        </p:nvSpPr>
        <p:spPr/>
        <p:txBody>
          <a:bodyPr/>
          <a:lstStyle/>
          <a:p>
            <a:r>
              <a:rPr lang="tr-TR" dirty="0"/>
              <a:t>İlgili araştırma alanlarında özellikle alan bazlı araştırmalarda öğretim üyesi başına 1 olarak sağlanması</a:t>
            </a:r>
          </a:p>
        </p:txBody>
      </p:sp>
    </p:spTree>
    <p:extLst>
      <p:ext uri="{BB962C8B-B14F-4D97-AF65-F5344CB8AC3E}">
        <p14:creationId xmlns:p14="http://schemas.microsoft.com/office/powerpoint/2010/main" val="26866938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44B7032-1AE9-FB0C-D11A-973EA74BA584}"/>
              </a:ext>
            </a:extLst>
          </p:cNvPr>
          <p:cNvSpPr>
            <a:spLocks noGrp="1"/>
          </p:cNvSpPr>
          <p:nvPr>
            <p:ph type="title"/>
          </p:nvPr>
        </p:nvSpPr>
        <p:spPr/>
        <p:txBody>
          <a:bodyPr/>
          <a:lstStyle/>
          <a:p>
            <a:r>
              <a:rPr lang="tr-TR" b="1" dirty="0">
                <a:solidFill>
                  <a:srgbClr val="002060"/>
                </a:solidFill>
                <a:latin typeface="Bahnschrift" panose="020B0502040204020203" pitchFamily="34" charset="0"/>
              </a:rPr>
              <a:t>BİRİM KALİTE FAALİYETLERİ</a:t>
            </a:r>
          </a:p>
        </p:txBody>
      </p:sp>
      <p:sp>
        <p:nvSpPr>
          <p:cNvPr id="3" name="İçerik Yer Tutucusu 2">
            <a:extLst>
              <a:ext uri="{FF2B5EF4-FFF2-40B4-BE49-F238E27FC236}">
                <a16:creationId xmlns:a16="http://schemas.microsoft.com/office/drawing/2014/main" id="{1AE4EF82-93BB-BDB0-9500-B64A38BFE808}"/>
              </a:ext>
            </a:extLst>
          </p:cNvPr>
          <p:cNvSpPr>
            <a:spLocks noGrp="1"/>
          </p:cNvSpPr>
          <p:nvPr>
            <p:ph idx="1"/>
          </p:nvPr>
        </p:nvSpPr>
        <p:spPr/>
        <p:txBody>
          <a:bodyPr>
            <a:normAutofit lnSpcReduction="10000"/>
          </a:bodyPr>
          <a:lstStyle/>
          <a:p>
            <a:r>
              <a:rPr lang="tr-TR" dirty="0"/>
              <a:t>Haftada bir ya da iki haftada bir birim kalite toplantıları düzenli yapılmaktadır.</a:t>
            </a:r>
          </a:p>
          <a:p>
            <a:r>
              <a:rPr lang="tr-TR" dirty="0"/>
              <a:t>Dış paydaşımız İl sağlık Müdürlüğü ile sene başında ve dönem ortasında eğitim faaliyetlerinin değerlendirilmesi toplantısı gerçekleştirilmiştir.</a:t>
            </a:r>
          </a:p>
          <a:p>
            <a:r>
              <a:rPr lang="tr-TR" dirty="0"/>
              <a:t>Hemşirelik bölümünde öğrenci yoğunluğunu azaltmak için adımlar atılmıştır.</a:t>
            </a:r>
          </a:p>
          <a:p>
            <a:r>
              <a:rPr lang="tr-TR" dirty="0"/>
              <a:t>Birim kalite faaliyetleri kapsamında eğitim, ARGE gibi komisyonlar kurulmuştur.</a:t>
            </a:r>
          </a:p>
          <a:p>
            <a:r>
              <a:rPr lang="tr-TR" dirty="0"/>
              <a:t>Web sayfası düzenli aralıklarda kontrol edilerek güncellenmektedir.</a:t>
            </a:r>
          </a:p>
        </p:txBody>
      </p:sp>
    </p:spTree>
    <p:extLst>
      <p:ext uri="{BB962C8B-B14F-4D97-AF65-F5344CB8AC3E}">
        <p14:creationId xmlns:p14="http://schemas.microsoft.com/office/powerpoint/2010/main" val="10228229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E8DC6649-CCCB-8AB7-A162-38A8ECCD1CEA}"/>
              </a:ext>
            </a:extLst>
          </p:cNvPr>
          <p:cNvSpPr>
            <a:spLocks noGrp="1"/>
          </p:cNvSpPr>
          <p:nvPr>
            <p:ph idx="1"/>
          </p:nvPr>
        </p:nvSpPr>
        <p:spPr>
          <a:xfrm>
            <a:off x="838200" y="970602"/>
            <a:ext cx="10515600" cy="4351338"/>
          </a:xfrm>
        </p:spPr>
        <p:txBody>
          <a:bodyPr>
            <a:normAutofit/>
          </a:bodyPr>
          <a:lstStyle/>
          <a:p>
            <a:pPr>
              <a:buClr>
                <a:srgbClr val="00B0F0"/>
              </a:buClr>
            </a:pPr>
            <a:r>
              <a:rPr lang="tr-TR" sz="2800" dirty="0"/>
              <a:t>Anketler</a:t>
            </a:r>
          </a:p>
          <a:p>
            <a:pPr>
              <a:buClr>
                <a:srgbClr val="00B0F0"/>
              </a:buClr>
            </a:pPr>
            <a:r>
              <a:rPr lang="tr-TR" sz="2800" dirty="0"/>
              <a:t>Faaliyet Raporları</a:t>
            </a:r>
          </a:p>
          <a:p>
            <a:pPr>
              <a:buClr>
                <a:srgbClr val="00B0F0"/>
              </a:buClr>
            </a:pPr>
            <a:r>
              <a:rPr lang="tr-TR" sz="2800" dirty="0"/>
              <a:t>Kurum İç değerlendirme Raporları</a:t>
            </a:r>
          </a:p>
          <a:p>
            <a:pPr>
              <a:buClr>
                <a:srgbClr val="00B0F0"/>
              </a:buClr>
            </a:pPr>
            <a:r>
              <a:rPr lang="tr-TR" sz="2800" dirty="0"/>
              <a:t>İş Akışları</a:t>
            </a:r>
          </a:p>
          <a:p>
            <a:pPr>
              <a:buClr>
                <a:srgbClr val="00B0F0"/>
              </a:buClr>
            </a:pPr>
            <a:r>
              <a:rPr lang="tr-TR" sz="2800" dirty="0"/>
              <a:t>Görev ve Vekalet Tanımları</a:t>
            </a:r>
          </a:p>
          <a:p>
            <a:pPr>
              <a:buClr>
                <a:srgbClr val="00B0F0"/>
              </a:buClr>
            </a:pPr>
            <a:r>
              <a:rPr lang="tr-TR" sz="2800" dirty="0"/>
              <a:t>Standart Formlar</a:t>
            </a:r>
          </a:p>
        </p:txBody>
      </p:sp>
    </p:spTree>
    <p:extLst>
      <p:ext uri="{BB962C8B-B14F-4D97-AF65-F5344CB8AC3E}">
        <p14:creationId xmlns:p14="http://schemas.microsoft.com/office/powerpoint/2010/main" val="1678562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459934E-E623-9A8E-6503-81DAF7590BC0}"/>
              </a:ext>
            </a:extLst>
          </p:cNvPr>
          <p:cNvSpPr>
            <a:spLocks noGrp="1"/>
          </p:cNvSpPr>
          <p:nvPr>
            <p:ph type="title"/>
          </p:nvPr>
        </p:nvSpPr>
        <p:spPr/>
        <p:txBody>
          <a:bodyPr>
            <a:normAutofit fontScale="90000"/>
          </a:bodyPr>
          <a:lstStyle/>
          <a:p>
            <a:r>
              <a:rPr lang="tr-TR" altLang="tr-TR" dirty="0">
                <a:latin typeface="Times New Roman" panose="02020603050405020304" pitchFamily="18" charset="0"/>
                <a:ea typeface="Times New Roman" panose="02020603050405020304" pitchFamily="18" charset="0"/>
                <a:cs typeface="Times New Roman" panose="02020603050405020304" pitchFamily="18" charset="0"/>
              </a:rPr>
              <a:t>BİRİM ADI: SAĞLIK BİLİMLERİ FAK</a:t>
            </a:r>
            <a:r>
              <a:rPr lang="tr-TR" altLang="tr-TR" dirty="0">
                <a:latin typeface="Calibri" panose="020F0502020204030204" pitchFamily="34" charset="0"/>
                <a:ea typeface="Times New Roman" panose="02020603050405020304" pitchFamily="18" charset="0"/>
                <a:cs typeface="Times New Roman" panose="02020603050405020304" pitchFamily="18" charset="0"/>
              </a:rPr>
              <a:t>Ü</a:t>
            </a:r>
            <a:r>
              <a:rPr lang="tr-TR" altLang="tr-TR" dirty="0">
                <a:latin typeface="Times New Roman" panose="02020603050405020304" pitchFamily="18" charset="0"/>
                <a:ea typeface="Times New Roman" panose="02020603050405020304" pitchFamily="18" charset="0"/>
                <a:cs typeface="Times New Roman" panose="02020603050405020304" pitchFamily="18" charset="0"/>
              </a:rPr>
              <a:t>LTESİ 2024 YILI HARCAMALARI</a:t>
            </a:r>
            <a:br>
              <a:rPr lang="tr-TR" altLang="tr-TR" dirty="0"/>
            </a:br>
            <a:endParaRPr lang="tr-TR" dirty="0"/>
          </a:p>
        </p:txBody>
      </p:sp>
      <p:graphicFrame>
        <p:nvGraphicFramePr>
          <p:cNvPr id="4" name="İçerik Yer Tutucusu 3">
            <a:extLst>
              <a:ext uri="{FF2B5EF4-FFF2-40B4-BE49-F238E27FC236}">
                <a16:creationId xmlns:a16="http://schemas.microsoft.com/office/drawing/2014/main" id="{A527E1E4-C4F4-54EC-9611-DEF3718C4EE5}"/>
              </a:ext>
            </a:extLst>
          </p:cNvPr>
          <p:cNvGraphicFramePr>
            <a:graphicFrameLocks noGrp="1"/>
          </p:cNvGraphicFramePr>
          <p:nvPr>
            <p:ph idx="1"/>
            <p:extLst>
              <p:ext uri="{D42A27DB-BD31-4B8C-83A1-F6EECF244321}">
                <p14:modId xmlns:p14="http://schemas.microsoft.com/office/powerpoint/2010/main" val="2471095334"/>
              </p:ext>
            </p:extLst>
          </p:nvPr>
        </p:nvGraphicFramePr>
        <p:xfrm>
          <a:off x="838200" y="1690688"/>
          <a:ext cx="10657115" cy="3908761"/>
        </p:xfrm>
        <a:graphic>
          <a:graphicData uri="http://schemas.openxmlformats.org/drawingml/2006/table">
            <a:tbl>
              <a:tblPr firstRow="1" firstCol="1" bandRow="1">
                <a:tableStyleId>{5C22544A-7EE6-4342-B048-85BDC9FD1C3A}</a:tableStyleId>
              </a:tblPr>
              <a:tblGrid>
                <a:gridCol w="1685321">
                  <a:extLst>
                    <a:ext uri="{9D8B030D-6E8A-4147-A177-3AD203B41FA5}">
                      <a16:colId xmlns:a16="http://schemas.microsoft.com/office/drawing/2014/main" val="4246165090"/>
                    </a:ext>
                  </a:extLst>
                </a:gridCol>
                <a:gridCol w="537370">
                  <a:extLst>
                    <a:ext uri="{9D8B030D-6E8A-4147-A177-3AD203B41FA5}">
                      <a16:colId xmlns:a16="http://schemas.microsoft.com/office/drawing/2014/main" val="2535083788"/>
                    </a:ext>
                  </a:extLst>
                </a:gridCol>
                <a:gridCol w="6016262">
                  <a:extLst>
                    <a:ext uri="{9D8B030D-6E8A-4147-A177-3AD203B41FA5}">
                      <a16:colId xmlns:a16="http://schemas.microsoft.com/office/drawing/2014/main" val="741380966"/>
                    </a:ext>
                  </a:extLst>
                </a:gridCol>
                <a:gridCol w="1210503">
                  <a:extLst>
                    <a:ext uri="{9D8B030D-6E8A-4147-A177-3AD203B41FA5}">
                      <a16:colId xmlns:a16="http://schemas.microsoft.com/office/drawing/2014/main" val="3558240344"/>
                    </a:ext>
                  </a:extLst>
                </a:gridCol>
                <a:gridCol w="1207659">
                  <a:extLst>
                    <a:ext uri="{9D8B030D-6E8A-4147-A177-3AD203B41FA5}">
                      <a16:colId xmlns:a16="http://schemas.microsoft.com/office/drawing/2014/main" val="1270718333"/>
                    </a:ext>
                  </a:extLst>
                </a:gridCol>
              </a:tblGrid>
              <a:tr h="637601">
                <a:tc>
                  <a:txBody>
                    <a:bodyPr/>
                    <a:lstStyle/>
                    <a:p>
                      <a:pPr>
                        <a:lnSpc>
                          <a:spcPct val="115000"/>
                        </a:lnSpc>
                        <a:spcAft>
                          <a:spcPts val="1000"/>
                        </a:spcAft>
                        <a:buNone/>
                      </a:pPr>
                      <a:r>
                        <a:rPr lang="tr-TR" sz="1600" b="1" dirty="0">
                          <a:effectLst/>
                        </a:rPr>
                        <a:t>HARCAMA TÜRÜ</a:t>
                      </a:r>
                      <a:endParaRPr lang="tr-TR"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gridSpan="2">
                  <a:txBody>
                    <a:bodyPr/>
                    <a:lstStyle/>
                    <a:p>
                      <a:pPr>
                        <a:lnSpc>
                          <a:spcPct val="115000"/>
                        </a:lnSpc>
                        <a:spcAft>
                          <a:spcPts val="1000"/>
                        </a:spcAft>
                        <a:buNone/>
                      </a:pPr>
                      <a:r>
                        <a:rPr lang="tr-TR" sz="1600" b="1">
                          <a:effectLst/>
                        </a:rPr>
                        <a:t>HARCAMANIN EKONOMİK KODU</a:t>
                      </a:r>
                      <a:endParaRPr lang="tr-TR"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tr-TR"/>
                    </a:p>
                  </a:txBody>
                  <a:tcPr/>
                </a:tc>
                <a:tc>
                  <a:txBody>
                    <a:bodyPr/>
                    <a:lstStyle/>
                    <a:p>
                      <a:pPr algn="ctr">
                        <a:lnSpc>
                          <a:spcPct val="115000"/>
                        </a:lnSpc>
                        <a:spcAft>
                          <a:spcPts val="1000"/>
                        </a:spcAft>
                        <a:buNone/>
                      </a:pPr>
                      <a:r>
                        <a:rPr lang="tr-TR" sz="1600" b="1">
                          <a:effectLst/>
                        </a:rPr>
                        <a:t>ALIM YAPILAN TUTAR</a:t>
                      </a:r>
                      <a:endParaRPr lang="tr-TR"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15000"/>
                        </a:lnSpc>
                        <a:spcAft>
                          <a:spcPts val="1000"/>
                        </a:spcAft>
                        <a:buNone/>
                      </a:pPr>
                      <a:r>
                        <a:rPr lang="tr-TR" sz="1600" b="1">
                          <a:effectLst/>
                        </a:rPr>
                        <a:t>TOPLAM</a:t>
                      </a:r>
                      <a:endParaRPr lang="tr-TR"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972061964"/>
                  </a:ext>
                </a:extLst>
              </a:tr>
              <a:tr h="423430">
                <a:tc>
                  <a:txBody>
                    <a:bodyPr/>
                    <a:lstStyle/>
                    <a:p>
                      <a:pPr>
                        <a:lnSpc>
                          <a:spcPct val="115000"/>
                        </a:lnSpc>
                        <a:spcAft>
                          <a:spcPts val="1000"/>
                        </a:spcAft>
                        <a:buNone/>
                      </a:pPr>
                      <a:r>
                        <a:rPr lang="tr-TR" sz="1600" b="1" dirty="0">
                          <a:effectLst/>
                        </a:rPr>
                        <a:t>MAL ALIMLARI</a:t>
                      </a:r>
                      <a:endParaRPr lang="tr-TR"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15000"/>
                        </a:lnSpc>
                        <a:spcAft>
                          <a:spcPts val="1000"/>
                        </a:spcAft>
                        <a:buNone/>
                      </a:pPr>
                      <a:r>
                        <a:rPr lang="tr-TR" sz="1600" b="1" dirty="0">
                          <a:effectLst/>
                        </a:rPr>
                        <a:t>03.2</a:t>
                      </a:r>
                      <a:endParaRPr lang="tr-TR"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15000"/>
                        </a:lnSpc>
                        <a:spcAft>
                          <a:spcPts val="1000"/>
                        </a:spcAft>
                        <a:buNone/>
                      </a:pPr>
                      <a:r>
                        <a:rPr lang="tr-TR" sz="1600" b="1">
                          <a:effectLst/>
                        </a:rPr>
                        <a:t>TÜKETİME YÖNELİK MAL VE MALZ. Alımı (Fotokopi Makinesi Toner Takımı)</a:t>
                      </a:r>
                      <a:endParaRPr lang="tr-TR"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tr-TR" sz="1600" b="1">
                          <a:effectLst/>
                        </a:rPr>
                        <a:t>96.000,00 TL.</a:t>
                      </a:r>
                      <a:endParaRPr lang="tr-TR"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rowSpan="2">
                  <a:txBody>
                    <a:bodyPr/>
                    <a:lstStyle/>
                    <a:p>
                      <a:pPr algn="ctr">
                        <a:lnSpc>
                          <a:spcPct val="115000"/>
                        </a:lnSpc>
                        <a:spcAft>
                          <a:spcPts val="1000"/>
                        </a:spcAft>
                        <a:buNone/>
                      </a:pPr>
                      <a:r>
                        <a:rPr lang="tr-TR" sz="1600" b="1">
                          <a:effectLst/>
                        </a:rPr>
                        <a:t>123.715,60TL.</a:t>
                      </a:r>
                      <a:endParaRPr lang="tr-TR"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485950636"/>
                  </a:ext>
                </a:extLst>
              </a:tr>
              <a:tr h="423430">
                <a:tc>
                  <a:txBody>
                    <a:bodyPr/>
                    <a:lstStyle/>
                    <a:p>
                      <a:pPr>
                        <a:lnSpc>
                          <a:spcPct val="115000"/>
                        </a:lnSpc>
                        <a:spcAft>
                          <a:spcPts val="1000"/>
                        </a:spcAft>
                        <a:buNone/>
                      </a:pPr>
                      <a:r>
                        <a:rPr lang="tr-TR" sz="1600" b="1">
                          <a:effectLst/>
                        </a:rPr>
                        <a:t>MAL ALIMLARI</a:t>
                      </a:r>
                      <a:endParaRPr lang="tr-TR"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15000"/>
                        </a:lnSpc>
                        <a:spcAft>
                          <a:spcPts val="1000"/>
                        </a:spcAft>
                        <a:buNone/>
                      </a:pPr>
                      <a:r>
                        <a:rPr lang="tr-TR" sz="1600" b="1" dirty="0">
                          <a:effectLst/>
                        </a:rPr>
                        <a:t>03.2</a:t>
                      </a:r>
                      <a:endParaRPr lang="tr-TR"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15000"/>
                        </a:lnSpc>
                        <a:spcAft>
                          <a:spcPts val="1000"/>
                        </a:spcAft>
                        <a:buNone/>
                      </a:pPr>
                      <a:r>
                        <a:rPr lang="tr-TR" sz="1600" b="1" dirty="0">
                          <a:effectLst/>
                        </a:rPr>
                        <a:t>TÜKETİME YÖNELİK MAL VE MALZ. Alımı (Laboratuvar Malzemesi )</a:t>
                      </a:r>
                      <a:endParaRPr lang="tr-TR"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tr-TR" sz="1600" b="1">
                          <a:effectLst/>
                        </a:rPr>
                        <a:t>27.715,60 TL.</a:t>
                      </a:r>
                      <a:endParaRPr lang="tr-TR"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vMerge="1">
                  <a:txBody>
                    <a:bodyPr/>
                    <a:lstStyle/>
                    <a:p>
                      <a:endParaRPr lang="tr-TR"/>
                    </a:p>
                  </a:txBody>
                  <a:tcPr/>
                </a:tc>
                <a:extLst>
                  <a:ext uri="{0D108BD9-81ED-4DB2-BD59-A6C34878D82A}">
                    <a16:rowId xmlns:a16="http://schemas.microsoft.com/office/drawing/2014/main" val="2799545110"/>
                  </a:ext>
                </a:extLst>
              </a:tr>
              <a:tr h="421465">
                <a:tc gridSpan="5">
                  <a:txBody>
                    <a:bodyPr/>
                    <a:lstStyle/>
                    <a:p>
                      <a:pPr>
                        <a:lnSpc>
                          <a:spcPct val="115000"/>
                        </a:lnSpc>
                        <a:spcAft>
                          <a:spcPts val="1000"/>
                        </a:spcAft>
                        <a:buNone/>
                      </a:pPr>
                      <a:r>
                        <a:rPr lang="tr-TR" sz="1600" b="1" dirty="0">
                          <a:effectLst/>
                        </a:rPr>
                        <a:t> </a:t>
                      </a:r>
                      <a:endParaRPr lang="tr-TR"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14929329"/>
                  </a:ext>
                </a:extLst>
              </a:tr>
              <a:tr h="397886">
                <a:tc gridSpan="5">
                  <a:txBody>
                    <a:bodyPr/>
                    <a:lstStyle/>
                    <a:p>
                      <a:pPr algn="ctr">
                        <a:lnSpc>
                          <a:spcPct val="115000"/>
                        </a:lnSpc>
                        <a:spcAft>
                          <a:spcPts val="1000"/>
                        </a:spcAft>
                        <a:buNone/>
                      </a:pPr>
                      <a:r>
                        <a:rPr lang="tr-TR" sz="1600" b="1" dirty="0">
                          <a:effectLst/>
                        </a:rPr>
                        <a:t> </a:t>
                      </a:r>
                      <a:endParaRPr lang="tr-TR"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3629311518"/>
                  </a:ext>
                </a:extLst>
              </a:tr>
              <a:tr h="631706">
                <a:tc>
                  <a:txBody>
                    <a:bodyPr/>
                    <a:lstStyle/>
                    <a:p>
                      <a:pPr>
                        <a:lnSpc>
                          <a:spcPct val="115000"/>
                        </a:lnSpc>
                        <a:spcAft>
                          <a:spcPts val="1000"/>
                        </a:spcAft>
                        <a:buNone/>
                      </a:pPr>
                      <a:r>
                        <a:rPr lang="tr-TR" sz="1600" b="1">
                          <a:effectLst/>
                        </a:rPr>
                        <a:t>PERSONEL GİDERİ </a:t>
                      </a:r>
                      <a:endParaRPr lang="tr-TR"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15000"/>
                        </a:lnSpc>
                        <a:spcAft>
                          <a:spcPts val="1000"/>
                        </a:spcAft>
                        <a:buNone/>
                      </a:pPr>
                      <a:r>
                        <a:rPr lang="tr-TR" sz="1600" b="1">
                          <a:effectLst/>
                        </a:rPr>
                        <a:t>02.03</a:t>
                      </a:r>
                      <a:endParaRPr lang="tr-TR"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15000"/>
                        </a:lnSpc>
                        <a:spcAft>
                          <a:spcPts val="1000"/>
                        </a:spcAft>
                        <a:buNone/>
                      </a:pPr>
                      <a:r>
                        <a:rPr lang="tr-TR" sz="1600" b="1" dirty="0">
                          <a:effectLst/>
                        </a:rPr>
                        <a:t>Araştırma Görevlisi Emre DUMAN (35. Madde ) Sürekli Görev Yolluğu</a:t>
                      </a:r>
                      <a:endParaRPr lang="tr-TR"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tr-TR" sz="1600" b="1">
                          <a:effectLst/>
                        </a:rPr>
                        <a:t>37.174,25 TL.</a:t>
                      </a:r>
                      <a:endParaRPr lang="tr-TR"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tr-TR" sz="1600" b="1">
                          <a:effectLst/>
                        </a:rPr>
                        <a:t>37.174,25 TL.</a:t>
                      </a:r>
                      <a:endParaRPr lang="tr-TR"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7964104"/>
                  </a:ext>
                </a:extLst>
              </a:tr>
              <a:tr h="417535">
                <a:tc gridSpan="2">
                  <a:txBody>
                    <a:bodyPr/>
                    <a:lstStyle/>
                    <a:p>
                      <a:pPr>
                        <a:lnSpc>
                          <a:spcPct val="115000"/>
                        </a:lnSpc>
                        <a:spcAft>
                          <a:spcPts val="1000"/>
                        </a:spcAft>
                        <a:buNone/>
                      </a:pPr>
                      <a:r>
                        <a:rPr lang="tr-TR" sz="1600" b="1">
                          <a:effectLst/>
                        </a:rPr>
                        <a:t> </a:t>
                      </a:r>
                      <a:endParaRPr lang="tr-TR"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tr-TR"/>
                    </a:p>
                  </a:txBody>
                  <a:tcPr/>
                </a:tc>
                <a:tc>
                  <a:txBody>
                    <a:bodyPr/>
                    <a:lstStyle/>
                    <a:p>
                      <a:pPr>
                        <a:lnSpc>
                          <a:spcPct val="115000"/>
                        </a:lnSpc>
                        <a:spcAft>
                          <a:spcPts val="1000"/>
                        </a:spcAft>
                        <a:buNone/>
                      </a:pPr>
                      <a:r>
                        <a:rPr lang="tr-TR" sz="1600" b="1" dirty="0">
                          <a:effectLst/>
                        </a:rPr>
                        <a:t>GENEL TOPLAM</a:t>
                      </a:r>
                      <a:endParaRPr lang="tr-TR"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1000"/>
                        </a:spcAft>
                        <a:buNone/>
                      </a:pPr>
                      <a:r>
                        <a:rPr lang="tr-TR" sz="1600" b="1" dirty="0">
                          <a:effectLst/>
                        </a:rPr>
                        <a:t> </a:t>
                      </a:r>
                      <a:endParaRPr lang="tr-TR"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15000"/>
                        </a:lnSpc>
                        <a:spcAft>
                          <a:spcPts val="1000"/>
                        </a:spcAft>
                        <a:buNone/>
                      </a:pPr>
                      <a:r>
                        <a:rPr lang="tr-TR" sz="1600" b="1" dirty="0">
                          <a:effectLst/>
                        </a:rPr>
                        <a:t>160.889,85 TL</a:t>
                      </a:r>
                      <a:endParaRPr lang="tr-TR"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814812681"/>
                  </a:ext>
                </a:extLst>
              </a:tr>
            </a:tbl>
          </a:graphicData>
        </a:graphic>
      </p:graphicFrame>
    </p:spTree>
    <p:extLst>
      <p:ext uri="{BB962C8B-B14F-4D97-AF65-F5344CB8AC3E}">
        <p14:creationId xmlns:p14="http://schemas.microsoft.com/office/powerpoint/2010/main" val="36469749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72874"/>
            <a:ext cx="10585342" cy="990977"/>
          </a:xfrm>
          <a:solidFill>
            <a:schemeClr val="accent1">
              <a:lumMod val="60000"/>
              <a:lumOff val="40000"/>
            </a:schemeClr>
          </a:solidFill>
        </p:spPr>
        <p:txBody>
          <a:bodyPr>
            <a:normAutofit/>
          </a:bodyPr>
          <a:lstStyle/>
          <a:p>
            <a:pPr algn="ctr"/>
            <a:r>
              <a:rPr lang="tr-TR" sz="2400" b="1" dirty="0">
                <a:ln w="12700">
                  <a:solidFill>
                    <a:schemeClr val="tx2">
                      <a:satMod val="155000"/>
                    </a:schemeClr>
                  </a:solidFill>
                  <a:prstDash val="solid"/>
                </a:ln>
                <a:effectLst>
                  <a:outerShdw blurRad="41275" dist="20320" dir="1800000" algn="tl" rotWithShape="0">
                    <a:srgbClr val="000000">
                      <a:alpha val="40000"/>
                    </a:srgbClr>
                  </a:outerShdw>
                </a:effectLst>
              </a:rPr>
              <a:t>KURUMSAL KABİLİYET ve KAPASİTENİN DEĞERLENDİRİLMESİ</a:t>
            </a:r>
            <a:endParaRPr lang="tr-TR" sz="2400" dirty="0"/>
          </a:p>
        </p:txBody>
      </p:sp>
      <p:sp>
        <p:nvSpPr>
          <p:cNvPr id="3" name="İçerik Yer Tutucusu 2"/>
          <p:cNvSpPr>
            <a:spLocks noGrp="1"/>
          </p:cNvSpPr>
          <p:nvPr>
            <p:ph idx="1"/>
          </p:nvPr>
        </p:nvSpPr>
        <p:spPr>
          <a:xfrm>
            <a:off x="838200" y="1571625"/>
            <a:ext cx="10515600" cy="3228975"/>
          </a:xfrm>
          <a:solidFill>
            <a:schemeClr val="accent2">
              <a:lumMod val="40000"/>
              <a:lumOff val="60000"/>
            </a:schemeClr>
          </a:solidFill>
        </p:spPr>
        <p:txBody>
          <a:bodyPr/>
          <a:lstStyle/>
          <a:p>
            <a:pPr marL="274320" lvl="0" indent="-274320">
              <a:lnSpc>
                <a:spcPct val="100000"/>
              </a:lnSpc>
              <a:spcBef>
                <a:spcPct val="20000"/>
              </a:spcBef>
              <a:buClr>
                <a:srgbClr val="0BD0D9"/>
              </a:buClr>
              <a:buSzPct val="95000"/>
              <a:buFont typeface="Wingdings 2"/>
              <a:buChar char=""/>
            </a:pPr>
            <a:r>
              <a:rPr lang="tr-TR" sz="2600" dirty="0">
                <a:solidFill>
                  <a:prstClr val="black"/>
                </a:solidFill>
                <a:latin typeface="Constantia"/>
              </a:rPr>
              <a:t>Fakültemizin stratejik plan çalışmaları sırasında belirlenen çalışmalara ilişkin analizler yapılmış ve belirlenen güçlü- zayıf yönler ile fırsatlar ve tehditler aşağıda başlıklar halinde sunulmuştur. Zayıf yönleri güçlendirmek ve fırsatları değerlendirerek belirlenmiş olan stratejik amaçlara ulaşmak için etkin bir şekilde çalışılmaktadır</a:t>
            </a:r>
          </a:p>
          <a:p>
            <a:endParaRPr lang="tr-TR" dirty="0"/>
          </a:p>
        </p:txBody>
      </p:sp>
    </p:spTree>
    <p:extLst>
      <p:ext uri="{BB962C8B-B14F-4D97-AF65-F5344CB8AC3E}">
        <p14:creationId xmlns:p14="http://schemas.microsoft.com/office/powerpoint/2010/main" val="29122295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0"/>
            <a:ext cx="10515600" cy="623455"/>
          </a:xfrm>
          <a:solidFill>
            <a:schemeClr val="accent1">
              <a:lumMod val="60000"/>
              <a:lumOff val="40000"/>
            </a:schemeClr>
          </a:solidFill>
        </p:spPr>
        <p:txBody>
          <a:bodyPr>
            <a:normAutofit/>
          </a:bodyPr>
          <a:lstStyle/>
          <a:p>
            <a:pPr algn="ctr"/>
            <a:r>
              <a:rPr lang="tr-TR" sz="2400" b="1" dirty="0">
                <a:ln w="10541" cmpd="sng">
                  <a:solidFill>
                    <a:srgbClr val="0F6FC6">
                      <a:shade val="88000"/>
                      <a:satMod val="110000"/>
                    </a:srgbClr>
                  </a:solidFill>
                  <a:prstDash val="solid"/>
                </a:ln>
                <a:latin typeface="Calibri"/>
              </a:rPr>
              <a:t>Üstünlükler</a:t>
            </a:r>
            <a:endParaRPr lang="tr-TR" sz="2400" dirty="0"/>
          </a:p>
        </p:txBody>
      </p:sp>
      <p:sp>
        <p:nvSpPr>
          <p:cNvPr id="3" name="İçerik Yer Tutucusu 2"/>
          <p:cNvSpPr>
            <a:spLocks noGrp="1"/>
          </p:cNvSpPr>
          <p:nvPr>
            <p:ph idx="1"/>
          </p:nvPr>
        </p:nvSpPr>
        <p:spPr>
          <a:xfrm>
            <a:off x="838200" y="623455"/>
            <a:ext cx="10648950" cy="4443845"/>
          </a:xfrm>
          <a:solidFill>
            <a:schemeClr val="accent2">
              <a:lumMod val="60000"/>
              <a:lumOff val="40000"/>
            </a:schemeClr>
          </a:solidFill>
        </p:spPr>
        <p:txBody>
          <a:bodyPr>
            <a:normAutofit/>
          </a:bodyPr>
          <a:lstStyle/>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Rektörlüğün desteği,</a:t>
            </a:r>
          </a:p>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Dinamik ve değişime açık kadro yapısı,</a:t>
            </a:r>
          </a:p>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Mezunlarımızın kolay iş bulması, özel sağlık kuruluşlarının sayısının artması,</a:t>
            </a:r>
          </a:p>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Öğrenci- Öğretim Elemanı ilişkisinin iyi olması,</a:t>
            </a:r>
          </a:p>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Sürekli kurumsal gelişme isteğinin olması, </a:t>
            </a: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Genç ve ileriye dönük hedefleri olan dinamik personel yapısı</a:t>
            </a:r>
            <a:endParaRPr lang="en-US" sz="2000" b="1" i="1" dirty="0">
              <a:solidFill>
                <a:prstClr val="black"/>
              </a:solidFill>
              <a:latin typeface="Arial" pitchFamily="34" charset="0"/>
              <a:cs typeface="Arial" pitchFamily="34" charset="0"/>
            </a:endParaRP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Akademik çeşitlilik</a:t>
            </a:r>
            <a:endParaRPr lang="en-US" sz="2000" b="1" i="1" dirty="0">
              <a:solidFill>
                <a:prstClr val="black"/>
              </a:solidFill>
              <a:latin typeface="Arial" pitchFamily="34" charset="0"/>
              <a:cs typeface="Arial" pitchFamily="34" charset="0"/>
            </a:endParaRP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SCI-</a:t>
            </a:r>
            <a:r>
              <a:rPr lang="tr-TR" sz="2000" b="1" i="1" dirty="0" err="1">
                <a:solidFill>
                  <a:prstClr val="black"/>
                </a:solidFill>
                <a:latin typeface="Arial" pitchFamily="34" charset="0"/>
                <a:cs typeface="Arial" pitchFamily="34" charset="0"/>
              </a:rPr>
              <a:t>Expanded</a:t>
            </a:r>
            <a:r>
              <a:rPr lang="tr-TR" sz="2000" b="1" i="1" dirty="0">
                <a:solidFill>
                  <a:prstClr val="black"/>
                </a:solidFill>
                <a:latin typeface="Arial" pitchFamily="34" charset="0"/>
                <a:cs typeface="Arial" pitchFamily="34" charset="0"/>
              </a:rPr>
              <a:t> yayın sayısı/öğretim üyesi oranının yüksekliği</a:t>
            </a:r>
            <a:endParaRPr lang="en-US" sz="2000" b="1" i="1" dirty="0">
              <a:solidFill>
                <a:prstClr val="black"/>
              </a:solidFill>
              <a:latin typeface="Arial" pitchFamily="34" charset="0"/>
              <a:cs typeface="Arial" pitchFamily="34" charset="0"/>
            </a:endParaRP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Başarıyı ve kurumsallaşmayı destekleyen yönetim kadrosu</a:t>
            </a: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Disiplinler arası çok yönlü çalışmalara yatkınlık</a:t>
            </a:r>
            <a:endParaRPr lang="tr-TR" sz="2000" b="1" dirty="0">
              <a:solidFill>
                <a:prstClr val="black"/>
              </a:solidFill>
              <a:latin typeface="Arial" pitchFamily="34" charset="0"/>
              <a:cs typeface="Arial" pitchFamily="34" charset="0"/>
            </a:endParaRPr>
          </a:p>
          <a:p>
            <a:pPr marL="0" indent="0">
              <a:buNone/>
            </a:pPr>
            <a:endParaRPr lang="tr-TR" dirty="0"/>
          </a:p>
        </p:txBody>
      </p:sp>
    </p:spTree>
    <p:extLst>
      <p:ext uri="{BB962C8B-B14F-4D97-AF65-F5344CB8AC3E}">
        <p14:creationId xmlns:p14="http://schemas.microsoft.com/office/powerpoint/2010/main" val="22179016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0"/>
            <a:ext cx="10515600" cy="1006475"/>
          </a:xfrm>
          <a:solidFill>
            <a:schemeClr val="accent1">
              <a:lumMod val="60000"/>
              <a:lumOff val="40000"/>
            </a:schemeClr>
          </a:solidFill>
        </p:spPr>
        <p:txBody>
          <a:bodyPr>
            <a:normAutofit/>
          </a:bodyPr>
          <a:lstStyle/>
          <a:p>
            <a:pPr algn="ctr"/>
            <a:r>
              <a:rPr lang="tr-TR" sz="2400" b="1" dirty="0">
                <a:ln w="31550" cmpd="sng">
                  <a:gradFill>
                    <a:gsLst>
                      <a:gs pos="25000">
                        <a:schemeClr val="accent1">
                          <a:shade val="25000"/>
                          <a:satMod val="190000"/>
                        </a:schemeClr>
                      </a:gs>
                      <a:gs pos="80000">
                        <a:schemeClr val="accent1">
                          <a:tint val="75000"/>
                          <a:satMod val="190000"/>
                        </a:schemeClr>
                      </a:gs>
                    </a:gsLst>
                    <a:lin ang="5400000"/>
                  </a:gradFill>
                  <a:prstDash val="solid"/>
                </a:ln>
                <a:effectLst>
                  <a:outerShdw blurRad="41275" dist="12700" dir="12000000" algn="tl" rotWithShape="0">
                    <a:srgbClr val="000000">
                      <a:alpha val="40000"/>
                    </a:srgbClr>
                  </a:outerShdw>
                </a:effectLst>
              </a:rPr>
              <a:t>ZAYIFLIKLAR</a:t>
            </a:r>
            <a:endParaRPr lang="tr-TR" sz="2400" b="1" dirty="0"/>
          </a:p>
        </p:txBody>
      </p:sp>
      <p:sp>
        <p:nvSpPr>
          <p:cNvPr id="3" name="İçerik Yer Tutucusu 2"/>
          <p:cNvSpPr>
            <a:spLocks noGrp="1"/>
          </p:cNvSpPr>
          <p:nvPr>
            <p:ph idx="1"/>
          </p:nvPr>
        </p:nvSpPr>
        <p:spPr>
          <a:xfrm>
            <a:off x="838200" y="1006476"/>
            <a:ext cx="10515600" cy="4122477"/>
          </a:xfrm>
          <a:solidFill>
            <a:schemeClr val="accent2">
              <a:lumMod val="40000"/>
              <a:lumOff val="60000"/>
            </a:schemeClr>
          </a:solidFill>
        </p:spPr>
        <p:txBody>
          <a:bodyPr>
            <a:normAutofit/>
          </a:bodyPr>
          <a:lstStyle/>
          <a:p>
            <a:pPr marL="274320" lvl="0" indent="-274320">
              <a:lnSpc>
                <a:spcPct val="100000"/>
              </a:lnSpc>
              <a:spcBef>
                <a:spcPct val="20000"/>
              </a:spcBef>
              <a:buClr>
                <a:srgbClr val="0BD0D9"/>
              </a:buClr>
              <a:buSzPct val="95000"/>
              <a:buNone/>
            </a:pPr>
            <a:endParaRPr lang="tr-TR" sz="1800" dirty="0">
              <a:solidFill>
                <a:prstClr val="black"/>
              </a:solidFill>
              <a:latin typeface="Constantia"/>
            </a:endParaRP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Sağlık Bilimleri Fakülte Binasının olmayışı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Uygulamalı bir öğretim kurumu olarak mesleki alanda yeterli öğretim elemanı olmaması.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Öğretim üyesi eksikliği, laboratuvar ve diğer uygulamalı dersleri yürütecek yeterli ekipmanlarının bulunmayışı ve ödenek azlığı,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Öğrenci sayısının fazla olması nedeniyle öğrenme hedeflerine uygun öğrenim ortamı oluşturmada zorlukların yaşanması,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Öğrenci sayısının fazla olması sebebiyle danışmanlık hizmetinin etkin yapılamaması,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Lisans öğrencilerinin, sosyal ve bilimsel faaliyetlere katılmak için ekonomik yönden desteklenebileceği kaynakların yetersiz olması,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Öğrenci sayısının fazla olması nedeniyle uygulama alanında öğretim elemanı ile öğrencinin yeterli etkileşimde bulunamaması,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Lisansüstü eğitim programı olmaması. </a:t>
            </a:r>
          </a:p>
          <a:p>
            <a:pPr marL="274320" lvl="0" indent="-274320">
              <a:lnSpc>
                <a:spcPct val="100000"/>
              </a:lnSpc>
              <a:spcBef>
                <a:spcPct val="20000"/>
              </a:spcBef>
              <a:buClr>
                <a:srgbClr val="0BD0D9"/>
              </a:buClr>
              <a:buSzPct val="95000"/>
              <a:buNone/>
            </a:pPr>
            <a:endParaRPr lang="tr-TR" sz="1800" dirty="0">
              <a:solidFill>
                <a:prstClr val="black"/>
              </a:solidFill>
              <a:latin typeface="Constantia"/>
            </a:endParaRPr>
          </a:p>
          <a:p>
            <a:endParaRPr lang="tr-TR" dirty="0"/>
          </a:p>
        </p:txBody>
      </p:sp>
    </p:spTree>
    <p:extLst>
      <p:ext uri="{BB962C8B-B14F-4D97-AF65-F5344CB8AC3E}">
        <p14:creationId xmlns:p14="http://schemas.microsoft.com/office/powerpoint/2010/main" val="29369422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983228"/>
          </a:xfrm>
          <a:solidFill>
            <a:schemeClr val="accent1">
              <a:lumMod val="60000"/>
              <a:lumOff val="40000"/>
            </a:schemeClr>
          </a:solidFill>
        </p:spPr>
        <p:txBody>
          <a:bodyPr>
            <a:normAutofit/>
          </a:bodyPr>
          <a:lstStyle/>
          <a:p>
            <a:pPr algn="ctr"/>
            <a:r>
              <a:rPr lang="tr-TR" sz="2400" b="1" dirty="0">
                <a:ln w="18000">
                  <a:solidFill>
                    <a:srgbClr val="009DD9">
                      <a:satMod val="140000"/>
                    </a:srgbClr>
                  </a:solidFill>
                  <a:prstDash val="solid"/>
                  <a:miter lim="800000"/>
                </a:ln>
                <a:effectLst>
                  <a:outerShdw blurRad="25500" dist="23000" dir="7020000" algn="tl">
                    <a:srgbClr val="000000">
                      <a:alpha val="50000"/>
                    </a:srgbClr>
                  </a:outerShdw>
                </a:effectLst>
                <a:latin typeface="Calibri"/>
              </a:rPr>
              <a:t>       ÖĞRENCİLERİN MESLEKİ BECERİ YETERLİLİKLERİNİN ARTTIRILMASI</a:t>
            </a:r>
            <a:endParaRPr lang="tr-TR" sz="2400" dirty="0"/>
          </a:p>
        </p:txBody>
      </p:sp>
      <p:sp>
        <p:nvSpPr>
          <p:cNvPr id="3" name="İçerik Yer Tutucusu 2"/>
          <p:cNvSpPr>
            <a:spLocks noGrp="1"/>
          </p:cNvSpPr>
          <p:nvPr>
            <p:ph idx="1"/>
          </p:nvPr>
        </p:nvSpPr>
        <p:spPr>
          <a:xfrm>
            <a:off x="838200" y="1348354"/>
            <a:ext cx="10515600" cy="1861571"/>
          </a:xfrm>
          <a:solidFill>
            <a:schemeClr val="accent2">
              <a:lumMod val="40000"/>
              <a:lumOff val="60000"/>
            </a:schemeClr>
          </a:solidFill>
        </p:spPr>
        <p:txBody>
          <a:bodyPr/>
          <a:lstStyle/>
          <a:p>
            <a:pPr marL="274320" indent="-274320" fontAlgn="t">
              <a:lnSpc>
                <a:spcPct val="100000"/>
              </a:lnSpc>
              <a:spcBef>
                <a:spcPct val="20000"/>
              </a:spcBef>
              <a:buClr>
                <a:srgbClr val="0BD0D9"/>
              </a:buClr>
              <a:buSzPct val="95000"/>
              <a:buFont typeface="Wingdings" pitchFamily="2" charset="2"/>
              <a:buChar char="q"/>
            </a:pPr>
            <a:r>
              <a:rPr lang="tr-TR" sz="2200" dirty="0">
                <a:solidFill>
                  <a:prstClr val="black"/>
                </a:solidFill>
                <a:latin typeface="Constantia"/>
              </a:rPr>
              <a:t>Hemşirelik bölümü öğrencilerinin mesleki becerilerini geliştirmeye dönük uygulama yapmalarına yönelik strateji geliştirme</a:t>
            </a:r>
          </a:p>
          <a:p>
            <a:pPr marL="274320" lvl="0" indent="-274320" fontAlgn="t">
              <a:lnSpc>
                <a:spcPct val="100000"/>
              </a:lnSpc>
              <a:spcBef>
                <a:spcPct val="20000"/>
              </a:spcBef>
              <a:buClr>
                <a:srgbClr val="0BD0D9"/>
              </a:buClr>
              <a:buSzPct val="95000"/>
              <a:buFont typeface="Wingdings" pitchFamily="2" charset="2"/>
              <a:buChar char="q"/>
            </a:pPr>
            <a:r>
              <a:rPr lang="tr-TR" sz="2200" dirty="0">
                <a:solidFill>
                  <a:prstClr val="black"/>
                </a:solidFill>
                <a:latin typeface="Constantia"/>
              </a:rPr>
              <a:t>Uygulama laboratuvarına medikal malzemeler tedarik edilmiştir.</a:t>
            </a:r>
          </a:p>
          <a:p>
            <a:pPr marL="0" indent="0">
              <a:buNone/>
            </a:pPr>
            <a:endParaRPr lang="tr-TR" dirty="0"/>
          </a:p>
        </p:txBody>
      </p:sp>
    </p:spTree>
    <p:extLst>
      <p:ext uri="{BB962C8B-B14F-4D97-AF65-F5344CB8AC3E}">
        <p14:creationId xmlns:p14="http://schemas.microsoft.com/office/powerpoint/2010/main" val="5638462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882489"/>
          </a:xfrm>
          <a:solidFill>
            <a:schemeClr val="accent1">
              <a:lumMod val="60000"/>
              <a:lumOff val="40000"/>
            </a:schemeClr>
          </a:solidFill>
        </p:spPr>
        <p:txBody>
          <a:bodyPr>
            <a:normAutofit/>
          </a:bodyPr>
          <a:lstStyle/>
          <a:p>
            <a:pPr algn="ctr"/>
            <a:r>
              <a:rPr lang="tr-TR" sz="2400" b="1" dirty="0">
                <a:solidFill>
                  <a:srgbClr val="C00000"/>
                </a:solidFill>
                <a:latin typeface="Calibri"/>
              </a:rPr>
              <a:t>      </a:t>
            </a:r>
            <a:r>
              <a:rPr lang="tr-TR" sz="2400" b="1" dirty="0">
                <a:latin typeface="Calibri"/>
              </a:rPr>
              <a:t>YENİ BÖLÜM AÇMA ÇALIŞMALARI</a:t>
            </a:r>
            <a:endParaRPr lang="tr-TR" sz="2400" dirty="0"/>
          </a:p>
        </p:txBody>
      </p:sp>
      <p:sp>
        <p:nvSpPr>
          <p:cNvPr id="3" name="İçerik Yer Tutucusu 2"/>
          <p:cNvSpPr>
            <a:spLocks noGrp="1"/>
          </p:cNvSpPr>
          <p:nvPr>
            <p:ph idx="1"/>
          </p:nvPr>
        </p:nvSpPr>
        <p:spPr>
          <a:xfrm>
            <a:off x="838200" y="1247614"/>
            <a:ext cx="10515600" cy="3789899"/>
          </a:xfrm>
          <a:solidFill>
            <a:schemeClr val="accent2">
              <a:lumMod val="40000"/>
              <a:lumOff val="60000"/>
            </a:schemeClr>
          </a:solidFill>
        </p:spPr>
        <p:txBody>
          <a:bodyPr/>
          <a:lstStyle/>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Fakültemizde aktif olmayan özellikle </a:t>
            </a:r>
            <a:r>
              <a:rPr lang="tr-TR" sz="2400" b="1" dirty="0">
                <a:solidFill>
                  <a:prstClr val="black"/>
                </a:solidFill>
                <a:latin typeface="Constantia"/>
              </a:rPr>
              <a:t>Ebelik, Fizyoterapi, </a:t>
            </a:r>
            <a:r>
              <a:rPr lang="en-US" sz="2400" b="1" dirty="0" err="1">
                <a:latin typeface="Constantia" pitchFamily="18" charset="0"/>
              </a:rPr>
              <a:t>Beslenme</a:t>
            </a:r>
            <a:r>
              <a:rPr lang="en-US" sz="2400" b="1" dirty="0">
                <a:latin typeface="Constantia" pitchFamily="18" charset="0"/>
              </a:rPr>
              <a:t> </a:t>
            </a:r>
            <a:r>
              <a:rPr lang="en-US" sz="2400" b="1" dirty="0" err="1">
                <a:latin typeface="Constantia" pitchFamily="18" charset="0"/>
              </a:rPr>
              <a:t>ve</a:t>
            </a:r>
            <a:r>
              <a:rPr lang="en-US" sz="2400" b="1" dirty="0">
                <a:latin typeface="Constantia" pitchFamily="18" charset="0"/>
              </a:rPr>
              <a:t> </a:t>
            </a:r>
            <a:r>
              <a:rPr lang="en-US" sz="2400" b="1" dirty="0" err="1">
                <a:latin typeface="Constantia" pitchFamily="18" charset="0"/>
              </a:rPr>
              <a:t>Diyetetik</a:t>
            </a:r>
            <a:r>
              <a:rPr lang="en-US" sz="2400" b="1" dirty="0">
                <a:latin typeface="Constantia" pitchFamily="18" charset="0"/>
              </a:rPr>
              <a:t> </a:t>
            </a:r>
            <a:r>
              <a:rPr lang="tr-TR" sz="2400" dirty="0">
                <a:solidFill>
                  <a:prstClr val="black"/>
                </a:solidFill>
                <a:latin typeface="Constantia"/>
              </a:rPr>
              <a:t>bölümlerinin aktif hale gelmesi için gerekli çalışmalar yapılmaktadır. </a:t>
            </a:r>
          </a:p>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Hemşirelik bölümünde yüksek lisans programı açılması için 2020 ve 2021 yılında YÖK’e başvuru yapılmış fakat kabul edilmemiştir. Anabilim dalları için gerekli girişimler yapılmıştır. YÖK onayından sonra tekrar başvuruda bulunulacaktır.</a:t>
            </a:r>
            <a:endParaRPr lang="tr-TR" sz="2400" dirty="0"/>
          </a:p>
          <a:p>
            <a:pPr marL="0" indent="0">
              <a:buNone/>
            </a:pPr>
            <a:endParaRPr lang="tr-TR" dirty="0"/>
          </a:p>
        </p:txBody>
      </p:sp>
    </p:spTree>
    <p:extLst>
      <p:ext uri="{BB962C8B-B14F-4D97-AF65-F5344CB8AC3E}">
        <p14:creationId xmlns:p14="http://schemas.microsoft.com/office/powerpoint/2010/main" val="29033605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851491"/>
          </a:xfrm>
          <a:solidFill>
            <a:schemeClr val="accent1">
              <a:lumMod val="60000"/>
              <a:lumOff val="40000"/>
            </a:schemeClr>
          </a:solidFill>
        </p:spPr>
        <p:txBody>
          <a:bodyPr/>
          <a:lstStyle/>
          <a:p>
            <a:pPr algn="ctr"/>
            <a:r>
              <a:rPr lang="tr-TR" sz="5000" b="1" dirty="0">
                <a:ln w="18000">
                  <a:solidFill>
                    <a:srgbClr val="009DD9">
                      <a:satMod val="140000"/>
                    </a:srgbClr>
                  </a:solidFill>
                  <a:prstDash val="solid"/>
                  <a:miter lim="800000"/>
                </a:ln>
                <a:noFill/>
                <a:effectLst>
                  <a:outerShdw blurRad="25500" dist="23000" dir="7020000" algn="tl">
                    <a:srgbClr val="000000">
                      <a:alpha val="50000"/>
                    </a:srgbClr>
                  </a:outerShdw>
                </a:effectLst>
                <a:latin typeface="Calibri"/>
              </a:rPr>
              <a:t>    </a:t>
            </a:r>
            <a:r>
              <a:rPr lang="tr-TR" sz="2400" b="1" dirty="0">
                <a:ln w="18000">
                  <a:solidFill>
                    <a:srgbClr val="009DD9">
                      <a:satMod val="140000"/>
                    </a:srgbClr>
                  </a:solidFill>
                  <a:prstDash val="solid"/>
                  <a:miter lim="800000"/>
                </a:ln>
                <a:effectLst>
                  <a:outerShdw blurRad="25500" dist="23000" dir="7020000" algn="tl">
                    <a:srgbClr val="000000">
                      <a:alpha val="50000"/>
                    </a:srgbClr>
                  </a:outerShdw>
                </a:effectLst>
                <a:latin typeface="Calibri"/>
              </a:rPr>
              <a:t>ÖNERİ VE TEDBİRLER</a:t>
            </a:r>
            <a:endParaRPr lang="tr-TR" sz="2400" dirty="0"/>
          </a:p>
        </p:txBody>
      </p:sp>
      <p:sp>
        <p:nvSpPr>
          <p:cNvPr id="3" name="İçerik Yer Tutucusu 2"/>
          <p:cNvSpPr>
            <a:spLocks noGrp="1"/>
          </p:cNvSpPr>
          <p:nvPr>
            <p:ph idx="1"/>
          </p:nvPr>
        </p:nvSpPr>
        <p:spPr>
          <a:xfrm>
            <a:off x="838200" y="1216617"/>
            <a:ext cx="10515600" cy="3613078"/>
          </a:xfrm>
          <a:solidFill>
            <a:schemeClr val="accent2">
              <a:lumMod val="40000"/>
              <a:lumOff val="60000"/>
            </a:schemeClr>
          </a:solidFill>
        </p:spPr>
        <p:txBody>
          <a:bodyPr>
            <a:normAutofit/>
          </a:bodyPr>
          <a:lstStyle/>
          <a:p>
            <a:pPr marL="274320" lvl="0" indent="-274320">
              <a:lnSpc>
                <a:spcPct val="100000"/>
              </a:lnSpc>
              <a:spcBef>
                <a:spcPct val="20000"/>
              </a:spcBef>
              <a:buClr>
                <a:srgbClr val="0BD0D9"/>
              </a:buClr>
              <a:buSzPct val="95000"/>
              <a:buFont typeface="Wingdings 2"/>
              <a:buChar char=""/>
            </a:pPr>
            <a:r>
              <a:rPr lang="tr-TR" sz="2600" dirty="0">
                <a:solidFill>
                  <a:prstClr val="black"/>
                </a:solidFill>
                <a:latin typeface="Constantia"/>
              </a:rPr>
              <a:t>Öğrenci potansiyeline cevap verebilecek modern bir binaya ihtiyaç vardır. </a:t>
            </a:r>
          </a:p>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Fakültemizde aktif olmayan özellikle </a:t>
            </a:r>
            <a:r>
              <a:rPr lang="tr-TR" sz="2400" b="1" dirty="0">
                <a:solidFill>
                  <a:prstClr val="black"/>
                </a:solidFill>
                <a:latin typeface="Constantia"/>
              </a:rPr>
              <a:t>Ebelik, </a:t>
            </a:r>
            <a:r>
              <a:rPr lang="en-US" sz="2400" b="1" dirty="0" err="1">
                <a:latin typeface="Constantia" pitchFamily="18" charset="0"/>
              </a:rPr>
              <a:t>Beslenme</a:t>
            </a:r>
            <a:r>
              <a:rPr lang="en-US" sz="2400" b="1" dirty="0">
                <a:latin typeface="Constantia" pitchFamily="18" charset="0"/>
              </a:rPr>
              <a:t> </a:t>
            </a:r>
            <a:r>
              <a:rPr lang="en-US" sz="2400" b="1" dirty="0" err="1">
                <a:latin typeface="Constantia" pitchFamily="18" charset="0"/>
              </a:rPr>
              <a:t>ve</a:t>
            </a:r>
            <a:r>
              <a:rPr lang="en-US" sz="2400" b="1" dirty="0">
                <a:latin typeface="Constantia" pitchFamily="18" charset="0"/>
              </a:rPr>
              <a:t> </a:t>
            </a:r>
            <a:r>
              <a:rPr lang="en-US" sz="2400" b="1" dirty="0" err="1">
                <a:latin typeface="Constantia" pitchFamily="18" charset="0"/>
              </a:rPr>
              <a:t>Diyetetik</a:t>
            </a:r>
            <a:r>
              <a:rPr lang="en-US" sz="2400" b="1" dirty="0">
                <a:latin typeface="Constantia" pitchFamily="18" charset="0"/>
              </a:rPr>
              <a:t> </a:t>
            </a:r>
            <a:r>
              <a:rPr lang="tr-TR" sz="2400" dirty="0">
                <a:solidFill>
                  <a:prstClr val="black"/>
                </a:solidFill>
                <a:latin typeface="Constantia"/>
              </a:rPr>
              <a:t>bölümlerinin aktif hale gelmesi için gerekli çalışmalar yapılmaktadır. </a:t>
            </a:r>
          </a:p>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İş Sağlığı ve Güvenliği Bölümüne alandan doktoralı öğretim üyesi arayışı devam etmektedir</a:t>
            </a:r>
          </a:p>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 Hemşirelik bölümüne gelecek 3 yıl için  her anabilim dalından yeni öğretim üyelerinin alınması</a:t>
            </a:r>
            <a:endParaRPr lang="tr-TR" sz="2400" dirty="0"/>
          </a:p>
          <a:p>
            <a:endParaRPr lang="tr-TR" dirty="0"/>
          </a:p>
        </p:txBody>
      </p:sp>
    </p:spTree>
    <p:extLst>
      <p:ext uri="{BB962C8B-B14F-4D97-AF65-F5344CB8AC3E}">
        <p14:creationId xmlns:p14="http://schemas.microsoft.com/office/powerpoint/2010/main" val="24684885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747B38C-8E34-1DD4-7351-FA59CD806256}"/>
              </a:ext>
            </a:extLst>
          </p:cNvPr>
          <p:cNvSpPr>
            <a:spLocks noGrp="1"/>
          </p:cNvSpPr>
          <p:nvPr>
            <p:ph type="title"/>
          </p:nvPr>
        </p:nvSpPr>
        <p:spPr/>
        <p:txBody>
          <a:bodyPr/>
          <a:lstStyle/>
          <a:p>
            <a:r>
              <a:rPr lang="tr-TR" b="1" dirty="0">
                <a:solidFill>
                  <a:srgbClr val="0070C0"/>
                </a:solidFill>
                <a:latin typeface="AR DELANEY" panose="02000000000000000000" pitchFamily="2" charset="0"/>
              </a:rPr>
              <a:t>Ulusal staj programı-kariyer kapısı Eğitimi</a:t>
            </a:r>
          </a:p>
        </p:txBody>
      </p:sp>
      <p:pic>
        <p:nvPicPr>
          <p:cNvPr id="5" name="İçerik Yer Tutucusu 4">
            <a:extLst>
              <a:ext uri="{FF2B5EF4-FFF2-40B4-BE49-F238E27FC236}">
                <a16:creationId xmlns:a16="http://schemas.microsoft.com/office/drawing/2014/main" id="{A14D4A1D-BA54-7D35-2AAD-B02766505CAC}"/>
              </a:ext>
            </a:extLst>
          </p:cNvPr>
          <p:cNvPicPr>
            <a:picLocks noGrp="1" noChangeAspect="1"/>
          </p:cNvPicPr>
          <p:nvPr>
            <p:ph idx="1"/>
          </p:nvPr>
        </p:nvPicPr>
        <p:blipFill>
          <a:blip r:embed="rId2"/>
          <a:stretch>
            <a:fillRect/>
          </a:stretch>
        </p:blipFill>
        <p:spPr>
          <a:xfrm>
            <a:off x="1024484" y="1690688"/>
            <a:ext cx="3255344" cy="4351338"/>
          </a:xfrm>
          <a:prstGeom prst="rect">
            <a:avLst/>
          </a:prstGeom>
        </p:spPr>
      </p:pic>
      <p:sp>
        <p:nvSpPr>
          <p:cNvPr id="4" name="AutoShape 2">
            <a:extLst>
              <a:ext uri="{FF2B5EF4-FFF2-40B4-BE49-F238E27FC236}">
                <a16:creationId xmlns:a16="http://schemas.microsoft.com/office/drawing/2014/main" id="{062A6CDF-385E-4D51-9225-FF4E7D2A1AE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6" name="Resim 5">
            <a:extLst>
              <a:ext uri="{FF2B5EF4-FFF2-40B4-BE49-F238E27FC236}">
                <a16:creationId xmlns:a16="http://schemas.microsoft.com/office/drawing/2014/main" id="{9CE88137-65B1-425B-80BD-9B9A743A5DF7}"/>
              </a:ext>
            </a:extLst>
          </p:cNvPr>
          <p:cNvPicPr>
            <a:picLocks noChangeAspect="1"/>
          </p:cNvPicPr>
          <p:nvPr/>
        </p:nvPicPr>
        <p:blipFill>
          <a:blip r:embed="rId3"/>
          <a:stretch>
            <a:fillRect/>
          </a:stretch>
        </p:blipFill>
        <p:spPr>
          <a:xfrm>
            <a:off x="5818909" y="1690688"/>
            <a:ext cx="4416632" cy="4351338"/>
          </a:xfrm>
          <a:prstGeom prst="rect">
            <a:avLst/>
          </a:prstGeom>
        </p:spPr>
      </p:pic>
    </p:spTree>
    <p:extLst>
      <p:ext uri="{BB962C8B-B14F-4D97-AF65-F5344CB8AC3E}">
        <p14:creationId xmlns:p14="http://schemas.microsoft.com/office/powerpoint/2010/main" val="36627497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3C3AD79-E28E-5C8D-084B-0AFB82824C5E}"/>
              </a:ext>
            </a:extLst>
          </p:cNvPr>
          <p:cNvSpPr>
            <a:spLocks noGrp="1"/>
          </p:cNvSpPr>
          <p:nvPr>
            <p:ph type="title"/>
          </p:nvPr>
        </p:nvSpPr>
        <p:spPr/>
        <p:txBody>
          <a:bodyPr>
            <a:normAutofit/>
          </a:bodyPr>
          <a:lstStyle/>
          <a:p>
            <a:r>
              <a:rPr lang="tr-TR" sz="5400" dirty="0">
                <a:solidFill>
                  <a:srgbClr val="0070C0"/>
                </a:solidFill>
                <a:latin typeface="AR DELANEY" panose="02000000000000000000" pitchFamily="2" charset="0"/>
              </a:rPr>
              <a:t>Lösemi farkındalık konferansı</a:t>
            </a:r>
          </a:p>
        </p:txBody>
      </p:sp>
      <p:pic>
        <p:nvPicPr>
          <p:cNvPr id="4" name="İçerik Yer Tutucusu 3">
            <a:extLst>
              <a:ext uri="{FF2B5EF4-FFF2-40B4-BE49-F238E27FC236}">
                <a16:creationId xmlns:a16="http://schemas.microsoft.com/office/drawing/2014/main" id="{ED302107-C039-9D51-4362-AE274A61CC68}"/>
              </a:ext>
            </a:extLst>
          </p:cNvPr>
          <p:cNvPicPr>
            <a:picLocks noGrp="1" noChangeAspect="1"/>
          </p:cNvPicPr>
          <p:nvPr>
            <p:ph idx="1"/>
          </p:nvPr>
        </p:nvPicPr>
        <p:blipFill>
          <a:blip r:embed="rId2"/>
          <a:stretch>
            <a:fillRect/>
          </a:stretch>
        </p:blipFill>
        <p:spPr>
          <a:xfrm>
            <a:off x="838200" y="1253331"/>
            <a:ext cx="4101935" cy="4351338"/>
          </a:xfrm>
          <a:prstGeom prst="rect">
            <a:avLst/>
          </a:prstGeom>
        </p:spPr>
      </p:pic>
      <p:sp>
        <p:nvSpPr>
          <p:cNvPr id="5" name="AutoShape 2">
            <a:extLst>
              <a:ext uri="{FF2B5EF4-FFF2-40B4-BE49-F238E27FC236}">
                <a16:creationId xmlns:a16="http://schemas.microsoft.com/office/drawing/2014/main" id="{3F721DF4-B643-9882-8264-B4D1D5F2EBE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7" name="Resim 6">
            <a:extLst>
              <a:ext uri="{FF2B5EF4-FFF2-40B4-BE49-F238E27FC236}">
                <a16:creationId xmlns:a16="http://schemas.microsoft.com/office/drawing/2014/main" id="{4359B0B0-FEA9-0088-F7DA-8558D8D7CA8D}"/>
              </a:ext>
            </a:extLst>
          </p:cNvPr>
          <p:cNvPicPr>
            <a:picLocks noChangeAspect="1"/>
          </p:cNvPicPr>
          <p:nvPr/>
        </p:nvPicPr>
        <p:blipFill>
          <a:blip r:embed="rId3"/>
          <a:stretch>
            <a:fillRect/>
          </a:stretch>
        </p:blipFill>
        <p:spPr>
          <a:xfrm>
            <a:off x="5569526" y="1253331"/>
            <a:ext cx="4536375" cy="4660582"/>
          </a:xfrm>
          <a:prstGeom prst="rect">
            <a:avLst/>
          </a:prstGeom>
        </p:spPr>
      </p:pic>
    </p:spTree>
    <p:extLst>
      <p:ext uri="{BB962C8B-B14F-4D97-AF65-F5344CB8AC3E}">
        <p14:creationId xmlns:p14="http://schemas.microsoft.com/office/powerpoint/2010/main" val="2934624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3BDB0C5-4B17-41B4-1B73-D23124A9D356}"/>
              </a:ext>
            </a:extLst>
          </p:cNvPr>
          <p:cNvSpPr>
            <a:spLocks noGrp="1"/>
          </p:cNvSpPr>
          <p:nvPr>
            <p:ph type="title"/>
          </p:nvPr>
        </p:nvSpPr>
        <p:spPr/>
        <p:txBody>
          <a:bodyPr>
            <a:normAutofit/>
          </a:bodyPr>
          <a:lstStyle/>
          <a:p>
            <a:r>
              <a:rPr lang="tr-TR" sz="4800" dirty="0">
                <a:solidFill>
                  <a:srgbClr val="0070C0"/>
                </a:solidFill>
                <a:latin typeface="AR DESTINE" panose="02000000000000000000" pitchFamily="2" charset="0"/>
              </a:rPr>
              <a:t>14 kasım Diyabet etkinliği</a:t>
            </a:r>
          </a:p>
        </p:txBody>
      </p:sp>
      <p:pic>
        <p:nvPicPr>
          <p:cNvPr id="4" name="İçerik Yer Tutucusu 3">
            <a:extLst>
              <a:ext uri="{FF2B5EF4-FFF2-40B4-BE49-F238E27FC236}">
                <a16:creationId xmlns:a16="http://schemas.microsoft.com/office/drawing/2014/main" id="{084B8938-55E3-191C-6B19-916283BE6E3A}"/>
              </a:ext>
            </a:extLst>
          </p:cNvPr>
          <p:cNvPicPr>
            <a:picLocks noGrp="1" noChangeAspect="1"/>
          </p:cNvPicPr>
          <p:nvPr>
            <p:ph idx="1"/>
          </p:nvPr>
        </p:nvPicPr>
        <p:blipFill>
          <a:blip r:embed="rId2"/>
          <a:stretch>
            <a:fillRect/>
          </a:stretch>
        </p:blipFill>
        <p:spPr>
          <a:xfrm>
            <a:off x="838200" y="1362488"/>
            <a:ext cx="4244439" cy="4351338"/>
          </a:xfrm>
          <a:prstGeom prst="rect">
            <a:avLst/>
          </a:prstGeom>
        </p:spPr>
      </p:pic>
      <p:pic>
        <p:nvPicPr>
          <p:cNvPr id="5" name="Resim 4">
            <a:extLst>
              <a:ext uri="{FF2B5EF4-FFF2-40B4-BE49-F238E27FC236}">
                <a16:creationId xmlns:a16="http://schemas.microsoft.com/office/drawing/2014/main" id="{9B950E79-9700-5CAD-A38E-39F51A17628B}"/>
              </a:ext>
            </a:extLst>
          </p:cNvPr>
          <p:cNvPicPr>
            <a:picLocks noChangeAspect="1"/>
          </p:cNvPicPr>
          <p:nvPr/>
        </p:nvPicPr>
        <p:blipFill>
          <a:blip r:embed="rId3"/>
          <a:stretch>
            <a:fillRect/>
          </a:stretch>
        </p:blipFill>
        <p:spPr>
          <a:xfrm>
            <a:off x="5640778" y="1362488"/>
            <a:ext cx="5598721" cy="4351338"/>
          </a:xfrm>
          <a:prstGeom prst="rect">
            <a:avLst/>
          </a:prstGeom>
        </p:spPr>
      </p:pic>
    </p:spTree>
    <p:extLst>
      <p:ext uri="{BB962C8B-B14F-4D97-AF65-F5344CB8AC3E}">
        <p14:creationId xmlns:p14="http://schemas.microsoft.com/office/powerpoint/2010/main" val="10043598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F89A0A4-4243-FD7B-EB31-1380D71E2C40}"/>
              </a:ext>
            </a:extLst>
          </p:cNvPr>
          <p:cNvSpPr>
            <a:spLocks noGrp="1"/>
          </p:cNvSpPr>
          <p:nvPr>
            <p:ph type="title"/>
          </p:nvPr>
        </p:nvSpPr>
        <p:spPr/>
        <p:txBody>
          <a:bodyPr>
            <a:normAutofit/>
          </a:bodyPr>
          <a:lstStyle/>
          <a:p>
            <a:r>
              <a:rPr lang="tr-TR" sz="5400" dirty="0">
                <a:solidFill>
                  <a:srgbClr val="0070C0"/>
                </a:solidFill>
                <a:latin typeface="AR DELANEY" panose="02000000000000000000" pitchFamily="2" charset="0"/>
              </a:rPr>
              <a:t> Hemşirelik Haftası Etkinliği</a:t>
            </a:r>
          </a:p>
        </p:txBody>
      </p:sp>
      <p:pic>
        <p:nvPicPr>
          <p:cNvPr id="4" name="İçerik Yer Tutucusu 3">
            <a:extLst>
              <a:ext uri="{FF2B5EF4-FFF2-40B4-BE49-F238E27FC236}">
                <a16:creationId xmlns:a16="http://schemas.microsoft.com/office/drawing/2014/main" id="{E1EBF860-F5B6-708E-8A53-AF9F4C5BCC5A}"/>
              </a:ext>
            </a:extLst>
          </p:cNvPr>
          <p:cNvPicPr>
            <a:picLocks noGrp="1" noChangeAspect="1"/>
          </p:cNvPicPr>
          <p:nvPr>
            <p:ph idx="1"/>
          </p:nvPr>
        </p:nvPicPr>
        <p:blipFill>
          <a:blip r:embed="rId2"/>
          <a:stretch>
            <a:fillRect/>
          </a:stretch>
        </p:blipFill>
        <p:spPr>
          <a:xfrm>
            <a:off x="838200" y="1253331"/>
            <a:ext cx="4751817" cy="4351338"/>
          </a:xfrm>
          <a:prstGeom prst="rect">
            <a:avLst/>
          </a:prstGeom>
        </p:spPr>
      </p:pic>
      <p:pic>
        <p:nvPicPr>
          <p:cNvPr id="5" name="Resim 4">
            <a:extLst>
              <a:ext uri="{FF2B5EF4-FFF2-40B4-BE49-F238E27FC236}">
                <a16:creationId xmlns:a16="http://schemas.microsoft.com/office/drawing/2014/main" id="{6C394781-815A-B965-73D7-2A8C182C6789}"/>
              </a:ext>
            </a:extLst>
          </p:cNvPr>
          <p:cNvPicPr>
            <a:picLocks noChangeAspect="1"/>
          </p:cNvPicPr>
          <p:nvPr/>
        </p:nvPicPr>
        <p:blipFill>
          <a:blip r:embed="rId3"/>
          <a:stretch>
            <a:fillRect/>
          </a:stretch>
        </p:blipFill>
        <p:spPr>
          <a:xfrm>
            <a:off x="6000794" y="1253331"/>
            <a:ext cx="4751817" cy="4506201"/>
          </a:xfrm>
          <a:prstGeom prst="rect">
            <a:avLst/>
          </a:prstGeom>
        </p:spPr>
      </p:pic>
    </p:spTree>
    <p:extLst>
      <p:ext uri="{BB962C8B-B14F-4D97-AF65-F5344CB8AC3E}">
        <p14:creationId xmlns:p14="http://schemas.microsoft.com/office/powerpoint/2010/main" val="9883101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682198B-6DB9-D398-3AEC-3C7F47D9F00B}"/>
              </a:ext>
            </a:extLst>
          </p:cNvPr>
          <p:cNvSpPr>
            <a:spLocks noGrp="1"/>
          </p:cNvSpPr>
          <p:nvPr>
            <p:ph type="title"/>
          </p:nvPr>
        </p:nvSpPr>
        <p:spPr>
          <a:xfrm>
            <a:off x="838200" y="0"/>
            <a:ext cx="10515600" cy="1325563"/>
          </a:xfrm>
        </p:spPr>
        <p:txBody>
          <a:bodyPr/>
          <a:lstStyle/>
          <a:p>
            <a:r>
              <a:rPr lang="tr-TR" b="1" dirty="0"/>
              <a:t>HEMŞİRELİK HAFTASI</a:t>
            </a:r>
          </a:p>
        </p:txBody>
      </p:sp>
      <p:pic>
        <p:nvPicPr>
          <p:cNvPr id="4" name="İçerik Yer Tutucusu 3">
            <a:extLst>
              <a:ext uri="{FF2B5EF4-FFF2-40B4-BE49-F238E27FC236}">
                <a16:creationId xmlns:a16="http://schemas.microsoft.com/office/drawing/2014/main" id="{8CBB4B24-B205-F330-2771-0627F7679A30}"/>
              </a:ext>
            </a:extLst>
          </p:cNvPr>
          <p:cNvPicPr>
            <a:picLocks noGrp="1" noChangeAspect="1"/>
          </p:cNvPicPr>
          <p:nvPr>
            <p:ph idx="1"/>
          </p:nvPr>
        </p:nvPicPr>
        <p:blipFill>
          <a:blip r:embed="rId2"/>
          <a:stretch>
            <a:fillRect/>
          </a:stretch>
        </p:blipFill>
        <p:spPr>
          <a:xfrm>
            <a:off x="838200" y="949005"/>
            <a:ext cx="4992584" cy="4907325"/>
          </a:xfrm>
          <a:prstGeom prst="rect">
            <a:avLst/>
          </a:prstGeom>
        </p:spPr>
      </p:pic>
      <p:pic>
        <p:nvPicPr>
          <p:cNvPr id="5" name="Resim 4">
            <a:extLst>
              <a:ext uri="{FF2B5EF4-FFF2-40B4-BE49-F238E27FC236}">
                <a16:creationId xmlns:a16="http://schemas.microsoft.com/office/drawing/2014/main" id="{45B4ABF8-FEBA-EDD7-013F-5A82D1AF4D4E}"/>
              </a:ext>
            </a:extLst>
          </p:cNvPr>
          <p:cNvPicPr>
            <a:picLocks noChangeAspect="1"/>
          </p:cNvPicPr>
          <p:nvPr/>
        </p:nvPicPr>
        <p:blipFill>
          <a:blip r:embed="rId3"/>
          <a:stretch>
            <a:fillRect/>
          </a:stretch>
        </p:blipFill>
        <p:spPr>
          <a:xfrm>
            <a:off x="6223426" y="949005"/>
            <a:ext cx="5130374" cy="5091751"/>
          </a:xfrm>
          <a:prstGeom prst="rect">
            <a:avLst/>
          </a:prstGeom>
        </p:spPr>
      </p:pic>
    </p:spTree>
    <p:extLst>
      <p:ext uri="{BB962C8B-B14F-4D97-AF65-F5344CB8AC3E}">
        <p14:creationId xmlns:p14="http://schemas.microsoft.com/office/powerpoint/2010/main" val="23817784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479D4B2-7A27-C92B-D3EE-64F77814B1D6}"/>
              </a:ext>
            </a:extLst>
          </p:cNvPr>
          <p:cNvSpPr>
            <a:spLocks noGrp="1"/>
          </p:cNvSpPr>
          <p:nvPr>
            <p:ph type="title"/>
          </p:nvPr>
        </p:nvSpPr>
        <p:spPr/>
        <p:txBody>
          <a:bodyPr/>
          <a:lstStyle/>
          <a:p>
            <a:r>
              <a:rPr lang="tr-TR" b="1" dirty="0"/>
              <a:t>ŞİRVAN BAKIR MADENİ GEZİSİ</a:t>
            </a:r>
          </a:p>
        </p:txBody>
      </p:sp>
      <p:pic>
        <p:nvPicPr>
          <p:cNvPr id="1026" name="Picture 2">
            <a:extLst>
              <a:ext uri="{FF2B5EF4-FFF2-40B4-BE49-F238E27FC236}">
                <a16:creationId xmlns:a16="http://schemas.microsoft.com/office/drawing/2014/main" id="{8B541BCC-6530-4A06-1B63-F495BCF29D1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38200" y="1211284"/>
            <a:ext cx="4458195" cy="4858802"/>
          </a:xfrm>
          <a:prstGeom prst="rect">
            <a:avLst/>
          </a:prstGeom>
          <a:noFill/>
          <a:extLst>
            <a:ext uri="{909E8E84-426E-40DD-AFC4-6F175D3DCCD1}">
              <a14:hiddenFill xmlns:a14="http://schemas.microsoft.com/office/drawing/2010/main">
                <a:solidFill>
                  <a:srgbClr val="FFFFFF"/>
                </a:solidFill>
              </a14:hiddenFill>
            </a:ext>
          </a:extLst>
        </p:spPr>
      </p:pic>
      <p:pic>
        <p:nvPicPr>
          <p:cNvPr id="4" name="Resim 3">
            <a:extLst>
              <a:ext uri="{FF2B5EF4-FFF2-40B4-BE49-F238E27FC236}">
                <a16:creationId xmlns:a16="http://schemas.microsoft.com/office/drawing/2014/main" id="{B7E4B6B2-99D7-B9E9-3D74-079587821DAE}"/>
              </a:ext>
            </a:extLst>
          </p:cNvPr>
          <p:cNvPicPr>
            <a:picLocks noChangeAspect="1"/>
          </p:cNvPicPr>
          <p:nvPr/>
        </p:nvPicPr>
        <p:blipFill>
          <a:blip r:embed="rId3"/>
          <a:stretch>
            <a:fillRect/>
          </a:stretch>
        </p:blipFill>
        <p:spPr>
          <a:xfrm>
            <a:off x="5296395" y="1330036"/>
            <a:ext cx="5260769" cy="4945796"/>
          </a:xfrm>
          <a:prstGeom prst="rect">
            <a:avLst/>
          </a:prstGeom>
        </p:spPr>
      </p:pic>
    </p:spTree>
    <p:extLst>
      <p:ext uri="{BB962C8B-B14F-4D97-AF65-F5344CB8AC3E}">
        <p14:creationId xmlns:p14="http://schemas.microsoft.com/office/powerpoint/2010/main" val="3345905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4892</TotalTime>
  <Words>1670</Words>
  <Application>Microsoft Office PowerPoint</Application>
  <PresentationFormat>Geniş ekran</PresentationFormat>
  <Paragraphs>409</Paragraphs>
  <Slides>43</Slides>
  <Notes>0</Notes>
  <HiddenSlides>0</HiddenSlides>
  <MMClips>0</MMClips>
  <ScaleCrop>false</ScaleCrop>
  <HeadingPairs>
    <vt:vector size="6" baseType="variant">
      <vt:variant>
        <vt:lpstr>Kullanılan Yazı Tipleri</vt:lpstr>
      </vt:variant>
      <vt:variant>
        <vt:i4>13</vt:i4>
      </vt:variant>
      <vt:variant>
        <vt:lpstr>Tema</vt:lpstr>
      </vt:variant>
      <vt:variant>
        <vt:i4>1</vt:i4>
      </vt:variant>
      <vt:variant>
        <vt:lpstr>Slayt Başlıkları</vt:lpstr>
      </vt:variant>
      <vt:variant>
        <vt:i4>43</vt:i4>
      </vt:variant>
    </vt:vector>
  </HeadingPairs>
  <TitlesOfParts>
    <vt:vector size="57" baseType="lpstr">
      <vt:lpstr>AR DELANEY</vt:lpstr>
      <vt:lpstr>AR DESTINE</vt:lpstr>
      <vt:lpstr>Arial</vt:lpstr>
      <vt:lpstr>Arial Black</vt:lpstr>
      <vt:lpstr>Bahnschrift</vt:lpstr>
      <vt:lpstr>Bahnschrift Condensed</vt:lpstr>
      <vt:lpstr>Calibri</vt:lpstr>
      <vt:lpstr>Calibri Light</vt:lpstr>
      <vt:lpstr>Constantia</vt:lpstr>
      <vt:lpstr>Montserrat Alternates</vt:lpstr>
      <vt:lpstr>Times New Roman</vt:lpstr>
      <vt:lpstr>Wingdings</vt:lpstr>
      <vt:lpstr>Wingdings 2</vt:lpstr>
      <vt:lpstr>Office Teması</vt:lpstr>
      <vt:lpstr>PowerPoint Sunusu</vt:lpstr>
      <vt:lpstr>PowerPoint Sunusu</vt:lpstr>
      <vt:lpstr>PowerPoint Sunusu</vt:lpstr>
      <vt:lpstr>PowerPoint Sunusu</vt:lpstr>
      <vt:lpstr>FAKÜLTEMİZ FİZİKİ YAPISI</vt:lpstr>
      <vt:lpstr>İDARİ-YÖNETİM ORGANİZASYON ŞEMASI</vt:lpstr>
      <vt:lpstr>PowerPoint Sunusu</vt:lpstr>
      <vt:lpstr>İNSAN KAYNAKLARI</vt:lpstr>
      <vt:lpstr>İNSAN KAYNAKLARI</vt:lpstr>
      <vt:lpstr>İNSAN KAYNAKLARI</vt:lpstr>
      <vt:lpstr>HEDEF</vt:lpstr>
      <vt:lpstr>PowerPoint Sunusu</vt:lpstr>
      <vt:lpstr>PowerPoint Sunusu</vt:lpstr>
      <vt:lpstr>             TOPLAMDA YABANCI UYRUKLU ÖĞRENCİLERİN SAYISI </vt:lpstr>
      <vt:lpstr>YILLARA GÖRE MEZUN OLAN ÖĞRENCİ SAYILARI </vt:lpstr>
      <vt:lpstr>HEDEF</vt:lpstr>
      <vt:lpstr>Akademik Personel Tarafından SCI Expanded, SCI , SSCI, AHCI Kapsamındaki Dergilerde Yayınlanan Makale Sayısı</vt:lpstr>
      <vt:lpstr>HEDEF</vt:lpstr>
      <vt:lpstr>ATIF SAYISI(Scopus veri tabanı)</vt:lpstr>
      <vt:lpstr>HEDEF</vt:lpstr>
      <vt:lpstr>PowerPoint Sunusu</vt:lpstr>
      <vt:lpstr>HEDEF</vt:lpstr>
      <vt:lpstr>Alan Endeksi</vt:lpstr>
      <vt:lpstr>KONGRE</vt:lpstr>
      <vt:lpstr>Kitap Bölümü</vt:lpstr>
      <vt:lpstr>TR DİZİN</vt:lpstr>
      <vt:lpstr>HEDEF</vt:lpstr>
      <vt:lpstr>BİRİM KALİTE FAALİYETLERİ</vt:lpstr>
      <vt:lpstr>PowerPoint Sunusu</vt:lpstr>
      <vt:lpstr>BİRİM ADI: SAĞLIK BİLİMLERİ FAKÜLTESİ 2024 YILI HARCAMALARI </vt:lpstr>
      <vt:lpstr>KURUMSAL KABİLİYET ve KAPASİTENİN DEĞERLENDİRİLMESİ</vt:lpstr>
      <vt:lpstr>Üstünlükler</vt:lpstr>
      <vt:lpstr>ZAYIFLIKLAR</vt:lpstr>
      <vt:lpstr>       ÖĞRENCİLERİN MESLEKİ BECERİ YETERLİLİKLERİNİN ARTTIRILMASI</vt:lpstr>
      <vt:lpstr>      YENİ BÖLÜM AÇMA ÇALIŞMALARI</vt:lpstr>
      <vt:lpstr>    ÖNERİ VE TEDBİRLER</vt:lpstr>
      <vt:lpstr>Ulusal staj programı-kariyer kapısı Eğitimi</vt:lpstr>
      <vt:lpstr>Lösemi farkındalık konferansı</vt:lpstr>
      <vt:lpstr>14 kasım Diyabet etkinliği</vt:lpstr>
      <vt:lpstr> Hemşirelik Haftası Etkinliği</vt:lpstr>
      <vt:lpstr>HEMŞİRELİK HAFTASI</vt:lpstr>
      <vt:lpstr>ŞİRVAN BAKIR MADENİ GEZİSİ</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cafer saka</cp:lastModifiedBy>
  <cp:revision>384</cp:revision>
  <dcterms:created xsi:type="dcterms:W3CDTF">2018-02-07T07:43:50Z</dcterms:created>
  <dcterms:modified xsi:type="dcterms:W3CDTF">2025-04-24T08:26:04Z</dcterms:modified>
</cp:coreProperties>
</file>