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handoutMasterIdLst>
    <p:handoutMasterId r:id="rId47"/>
  </p:handoutMasterIdLst>
  <p:sldIdLst>
    <p:sldId id="256" r:id="rId2"/>
    <p:sldId id="257" r:id="rId3"/>
    <p:sldId id="258" r:id="rId4"/>
    <p:sldId id="259" r:id="rId5"/>
    <p:sldId id="260" r:id="rId6"/>
    <p:sldId id="261" r:id="rId7"/>
    <p:sldId id="348" r:id="rId8"/>
    <p:sldId id="349" r:id="rId9"/>
    <p:sldId id="351" r:id="rId10"/>
    <p:sldId id="358" r:id="rId11"/>
    <p:sldId id="262" r:id="rId12"/>
    <p:sldId id="359" r:id="rId13"/>
    <p:sldId id="360" r:id="rId14"/>
    <p:sldId id="361" r:id="rId15"/>
    <p:sldId id="362" r:id="rId16"/>
    <p:sldId id="363" r:id="rId17"/>
    <p:sldId id="364" r:id="rId18"/>
    <p:sldId id="368" r:id="rId19"/>
    <p:sldId id="369" r:id="rId20"/>
    <p:sldId id="263" r:id="rId21"/>
    <p:sldId id="264" r:id="rId22"/>
    <p:sldId id="265" r:id="rId23"/>
    <p:sldId id="266" r:id="rId24"/>
    <p:sldId id="267" r:id="rId25"/>
    <p:sldId id="268" r:id="rId26"/>
    <p:sldId id="378" r:id="rId27"/>
    <p:sldId id="365" r:id="rId28"/>
    <p:sldId id="269" r:id="rId29"/>
    <p:sldId id="273" r:id="rId30"/>
    <p:sldId id="274" r:id="rId31"/>
    <p:sldId id="275" r:id="rId32"/>
    <p:sldId id="276" r:id="rId33"/>
    <p:sldId id="355" r:id="rId34"/>
    <p:sldId id="370" r:id="rId35"/>
    <p:sldId id="371" r:id="rId36"/>
    <p:sldId id="356" r:id="rId37"/>
    <p:sldId id="366" r:id="rId38"/>
    <p:sldId id="340" r:id="rId39"/>
    <p:sldId id="375" r:id="rId40"/>
    <p:sldId id="372" r:id="rId41"/>
    <p:sldId id="373" r:id="rId42"/>
    <p:sldId id="374" r:id="rId43"/>
    <p:sldId id="376" r:id="rId44"/>
    <p:sldId id="377" r:id="rId4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9F963"/>
    <a:srgbClr val="FFFF00"/>
    <a:srgbClr val="221C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37" autoAdjust="0"/>
    <p:restoredTop sz="86391" autoAdjust="0"/>
  </p:normalViewPr>
  <p:slideViewPr>
    <p:cSldViewPr>
      <p:cViewPr varScale="1">
        <p:scale>
          <a:sx n="115" d="100"/>
          <a:sy n="115" d="100"/>
        </p:scale>
        <p:origin x="1944" y="114"/>
      </p:cViewPr>
      <p:guideLst>
        <p:guide orient="horz" pos="2160"/>
        <p:guide pos="2880"/>
      </p:guideLst>
    </p:cSldViewPr>
  </p:slideViewPr>
  <p:outlineViewPr>
    <p:cViewPr>
      <p:scale>
        <a:sx n="33" d="100"/>
        <a:sy n="33" d="100"/>
      </p:scale>
      <p:origin x="246" y="22123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BABD41A-2838-445B-B50C-5B3C9B59ECF1}" type="datetimeFigureOut">
              <a:rPr lang="tr-TR" smtClean="0"/>
              <a:pPr/>
              <a:t>18.02.2020</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305B210-A614-413F-BD0A-C09AE30812EA}" type="slidenum">
              <a:rPr lang="tr-TR" smtClean="0"/>
              <a:pPr/>
              <a:t>‹#›</a:t>
            </a:fld>
            <a:endParaRPr lang="tr-T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707FC2-7130-401C-B6FE-86F2A524F124}" type="datetimeFigureOut">
              <a:rPr lang="tr-TR" smtClean="0"/>
              <a:pPr/>
              <a:t>18.02.2020</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7FE787-7484-4FED-80A7-7F8831EBDA6B}"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267FE787-7484-4FED-80A7-7F8831EBDA6B}" type="slidenum">
              <a:rPr lang="tr-TR" smtClean="0"/>
              <a:pPr/>
              <a:t>19</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18.02.2020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0">
              <a:srgbClr val="FFFF9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pPr/>
              <a:t>18.02.2020</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3429000"/>
            <a:ext cx="7772400" cy="936104"/>
          </a:xfrm>
        </p:spPr>
        <p:txBody>
          <a:bodyPr>
            <a:normAutofit/>
          </a:bodyPr>
          <a:lstStyle/>
          <a:p>
            <a:r>
              <a:rPr lang="tr-TR" dirty="0" smtClean="0"/>
              <a:t>SAĞLIK YÜKSEKOKULU</a:t>
            </a:r>
            <a:endParaRPr lang="tr-TR" dirty="0"/>
          </a:p>
        </p:txBody>
      </p:sp>
      <p:sp>
        <p:nvSpPr>
          <p:cNvPr id="3" name="2 Alt Başlık"/>
          <p:cNvSpPr>
            <a:spLocks noGrp="1"/>
          </p:cNvSpPr>
          <p:nvPr>
            <p:ph type="subTitle" idx="1"/>
          </p:nvPr>
        </p:nvSpPr>
        <p:spPr>
          <a:xfrm>
            <a:off x="1371600" y="4608512"/>
            <a:ext cx="6400800" cy="648072"/>
          </a:xfrm>
        </p:spPr>
        <p:txBody>
          <a:bodyPr>
            <a:normAutofit/>
          </a:bodyPr>
          <a:lstStyle/>
          <a:p>
            <a:r>
              <a:rPr lang="tr-TR" dirty="0" smtClean="0"/>
              <a:t> 2015</a:t>
            </a:r>
            <a:endParaRPr lang="tr-TR" dirty="0"/>
          </a:p>
        </p:txBody>
      </p:sp>
      <p:pic>
        <p:nvPicPr>
          <p:cNvPr id="4" name="3 Resim" descr="corelsarı"/>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404664"/>
            <a:ext cx="3848100" cy="2780928"/>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Yüksekokulumuz Tarihçesi</a:t>
            </a:r>
            <a:endParaRPr lang="tr-TR" dirty="0"/>
          </a:p>
        </p:txBody>
      </p:sp>
      <p:sp>
        <p:nvSpPr>
          <p:cNvPr id="3" name="2 İçerik Yer Tutucusu"/>
          <p:cNvSpPr>
            <a:spLocks noGrp="1"/>
          </p:cNvSpPr>
          <p:nvPr>
            <p:ph idx="1"/>
          </p:nvPr>
        </p:nvSpPr>
        <p:spPr>
          <a:xfrm>
            <a:off x="457200" y="1340768"/>
            <a:ext cx="8229600" cy="5184576"/>
          </a:xfrm>
          <a:noFill/>
        </p:spPr>
        <p:txBody>
          <a:bodyPr>
            <a:normAutofit fontScale="70000" lnSpcReduction="20000"/>
          </a:bodyPr>
          <a:lstStyle/>
          <a:p>
            <a:pPr algn="just">
              <a:buNone/>
            </a:pPr>
            <a:r>
              <a:rPr lang="tr-TR" dirty="0" smtClean="0"/>
              <a:t>      	Yüksekokulumuz 1963 yılında Sağlık ve Sosyal Yardım Bakanlığına Bağlı olarak Sağlık Okulu adı altında köy ebesi ve hemşire yardımcısı yetiştirmek üzere; </a:t>
            </a:r>
          </a:p>
          <a:p>
            <a:r>
              <a:rPr lang="tr-TR" dirty="0" smtClean="0"/>
              <a:t>İlkokuldan sonra 3 yıl eğitime dayalı olarak açıldı. </a:t>
            </a:r>
          </a:p>
          <a:p>
            <a:pPr lvl="0"/>
            <a:r>
              <a:rPr lang="tr-TR" dirty="0" smtClean="0"/>
              <a:t>1979-1980 öğretim yılında ortaokula dayalı, </a:t>
            </a:r>
          </a:p>
          <a:p>
            <a:pPr lvl="0"/>
            <a:r>
              <a:rPr lang="tr-TR" dirty="0" smtClean="0"/>
              <a:t>1980-1982 yılları arasında 2 yıl uygulamaya dayalı 4 yıllık Sağlık Meslek Lisesine dönüştürüldü.</a:t>
            </a:r>
          </a:p>
          <a:p>
            <a:pPr lvl="0"/>
            <a:r>
              <a:rPr lang="tr-TR" dirty="0" smtClean="0"/>
              <a:t>1982-1983 Öğretim yılında ebelik bölümü olarak değiştirildi. </a:t>
            </a:r>
          </a:p>
          <a:p>
            <a:pPr lvl="0"/>
            <a:r>
              <a:rPr lang="tr-TR" dirty="0" smtClean="0"/>
              <a:t>1996-1997 Öğretim yılında, Sağlık Bakanlığı ile Yükseköğretim Kurulu Başkanlığı arasında yapılan protokol gereği, Sağlık Liseleri 4 yıllık Sağlık Yüksekokula dönüştürülmüş olup,</a:t>
            </a:r>
          </a:p>
          <a:p>
            <a:pPr lvl="0"/>
            <a:r>
              <a:rPr lang="tr-TR" dirty="0" smtClean="0"/>
              <a:t>1997-1998 öğretim yılında Dicle Üniversitesine bağlı olarak öğrenci almaya başlamıştır.</a:t>
            </a:r>
          </a:p>
          <a:p>
            <a:pPr lvl="0"/>
            <a:r>
              <a:rPr lang="tr-TR" dirty="0" smtClean="0"/>
              <a:t>29.05.2007 tarih ve 26536 sayılı resmi gazetede yayımlanarak yürürlüğe giren 5662 sayılı kanunla yeni kurulan 17 Üniversiteden biri olan Siirt Üniversitesine bağlanmıştır.</a:t>
            </a:r>
          </a:p>
          <a:p>
            <a:endParaRPr lang="tr-T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MİSYON VE VİZYON</a:t>
            </a:r>
            <a:r>
              <a:rPr lang="tr-TR" dirty="0" smtClean="0"/>
              <a:t/>
            </a:r>
            <a:br>
              <a:rPr lang="tr-TR" dirty="0" smtClean="0"/>
            </a:br>
            <a:endParaRPr lang="tr-TR" dirty="0"/>
          </a:p>
        </p:txBody>
      </p:sp>
      <p:sp>
        <p:nvSpPr>
          <p:cNvPr id="3" name="2 İçerik Yer Tutucusu"/>
          <p:cNvSpPr>
            <a:spLocks noGrp="1"/>
          </p:cNvSpPr>
          <p:nvPr>
            <p:ph idx="1"/>
          </p:nvPr>
        </p:nvSpPr>
        <p:spPr>
          <a:xfrm>
            <a:off x="457200" y="1196752"/>
            <a:ext cx="8229600" cy="4929411"/>
          </a:xfrm>
        </p:spPr>
        <p:txBody>
          <a:bodyPr>
            <a:normAutofit fontScale="85000" lnSpcReduction="10000"/>
          </a:bodyPr>
          <a:lstStyle/>
          <a:p>
            <a:pPr>
              <a:buNone/>
            </a:pPr>
            <a:r>
              <a:rPr lang="tr-TR" b="1" i="1" dirty="0" smtClean="0"/>
              <a:t> </a:t>
            </a:r>
            <a:endParaRPr lang="tr-TR" dirty="0" smtClean="0"/>
          </a:p>
          <a:p>
            <a:pPr>
              <a:buNone/>
            </a:pPr>
            <a:r>
              <a:rPr lang="tr-TR" b="1" i="1" dirty="0" smtClean="0"/>
              <a:t>     Misyon</a:t>
            </a:r>
            <a:endParaRPr lang="tr-TR" dirty="0" smtClean="0"/>
          </a:p>
          <a:p>
            <a:r>
              <a:rPr lang="tr-TR" dirty="0" smtClean="0"/>
              <a:t>Birey, aile ve toplumun sağlığını korumak, geliştirmek ve sürdürmek için, bilimsel yaklaşımlar doğrultusunda; eğitim, uygulama, araştırma, yönetim ve liderlik rollerini etkin şekilde kullanabilen, eleştirel ve olumlu düşünce gücüne sahip sağlık personelleri yetiştirmektir.</a:t>
            </a:r>
          </a:p>
          <a:p>
            <a:pPr>
              <a:buNone/>
            </a:pPr>
            <a:r>
              <a:rPr lang="tr-TR" b="1" i="1" dirty="0" smtClean="0"/>
              <a:t>    Vizyon</a:t>
            </a:r>
            <a:endParaRPr lang="tr-TR" dirty="0" smtClean="0"/>
          </a:p>
          <a:p>
            <a:r>
              <a:rPr lang="tr-TR" dirty="0" smtClean="0"/>
              <a:t>Araştırma eğitim ve hizmet alanlarındaki üretimi ile evrensel değerler ışığında ülkenin geleceği için yetiştirdiği üstün nitelikli bireyleri topluma sunmaktır.</a:t>
            </a:r>
          </a:p>
          <a:p>
            <a:endParaRPr lang="tr-T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a:r>
            <a:br>
              <a:rPr lang="tr-TR" b="1" dirty="0" smtClean="0"/>
            </a:br>
            <a:r>
              <a:rPr lang="tr-TR" b="1" dirty="0" smtClean="0"/>
              <a:t>Yüksekokulumuz Öğrenci Alınan Bölümleri</a:t>
            </a:r>
            <a:r>
              <a:rPr lang="tr-TR" dirty="0" smtClean="0"/>
              <a:t/>
            </a:r>
            <a:br>
              <a:rPr lang="tr-TR" dirty="0" smtClean="0"/>
            </a:br>
            <a:endParaRPr lang="tr-TR" dirty="0"/>
          </a:p>
        </p:txBody>
      </p:sp>
      <p:sp>
        <p:nvSpPr>
          <p:cNvPr id="3" name="2 İçerik Yer Tutucusu"/>
          <p:cNvSpPr>
            <a:spLocks noGrp="1"/>
          </p:cNvSpPr>
          <p:nvPr>
            <p:ph idx="1"/>
          </p:nvPr>
        </p:nvSpPr>
        <p:spPr>
          <a:xfrm>
            <a:off x="457200" y="1916831"/>
            <a:ext cx="8229600" cy="2736305"/>
          </a:xfrm>
        </p:spPr>
        <p:txBody>
          <a:bodyPr>
            <a:noAutofit/>
          </a:bodyPr>
          <a:lstStyle/>
          <a:p>
            <a:pPr algn="just"/>
            <a:r>
              <a:rPr lang="tr-TR" sz="2800" b="1" dirty="0" smtClean="0"/>
              <a:t>Hemşirelik</a:t>
            </a:r>
            <a:r>
              <a:rPr lang="tr-TR" sz="2800" dirty="0" smtClean="0"/>
              <a:t> (YÖK tarafından 2014-2015 Eğitim Öğretim yılında öğrenci alınmaması nedeniyle yarı aktif konumda olup 2015-2016 Eğitim Öğretim yılında normal öğretim :60, ikinci öğretim :60 olmak üzere 120 öğrenci alınmıştır.)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12" y="274638"/>
            <a:ext cx="8856984" cy="1714202"/>
          </a:xfrm>
        </p:spPr>
        <p:txBody>
          <a:bodyPr>
            <a:normAutofit fontScale="90000"/>
          </a:bodyPr>
          <a:lstStyle/>
          <a:p>
            <a:r>
              <a:rPr lang="tr-TR" b="1" dirty="0" smtClean="0"/>
              <a:t>Yüksekokulumuz Öğrenci Alınmayan Bölümleri</a:t>
            </a:r>
            <a:r>
              <a:rPr lang="tr-TR" dirty="0" smtClean="0"/>
              <a:t/>
            </a:r>
            <a:br>
              <a:rPr lang="tr-TR" dirty="0" smtClean="0"/>
            </a:br>
            <a:endParaRPr lang="tr-TR" dirty="0"/>
          </a:p>
        </p:txBody>
      </p:sp>
      <p:sp>
        <p:nvSpPr>
          <p:cNvPr id="3" name="2 İçerik Yer Tutucusu"/>
          <p:cNvSpPr>
            <a:spLocks noGrp="1"/>
          </p:cNvSpPr>
          <p:nvPr>
            <p:ph idx="1"/>
          </p:nvPr>
        </p:nvSpPr>
        <p:spPr>
          <a:xfrm>
            <a:off x="457200" y="1600200"/>
            <a:ext cx="8291264" cy="4421088"/>
          </a:xfrm>
        </p:spPr>
        <p:txBody>
          <a:bodyPr>
            <a:normAutofit/>
          </a:bodyPr>
          <a:lstStyle/>
          <a:p>
            <a:r>
              <a:rPr lang="tr-TR" dirty="0" smtClean="0"/>
              <a:t>Fizyoterapi ve Rehabilitasyon Bölümü (2012)</a:t>
            </a:r>
          </a:p>
          <a:p>
            <a:r>
              <a:rPr lang="tr-TR" dirty="0" smtClean="0"/>
              <a:t>Beslenme ve Diyetetik Bölümü (2012)</a:t>
            </a:r>
          </a:p>
          <a:p>
            <a:r>
              <a:rPr lang="tr-TR" dirty="0" smtClean="0"/>
              <a:t>Ebelik Bölümü (2012)</a:t>
            </a:r>
          </a:p>
          <a:p>
            <a:r>
              <a:rPr lang="tr-TR" dirty="0" smtClean="0"/>
              <a:t>Sosyal Hizmetleri Bölümü (2014)</a:t>
            </a:r>
          </a:p>
          <a:p>
            <a:r>
              <a:rPr lang="tr-TR" dirty="0" smtClean="0"/>
              <a:t>İş Sağlığı ve Güvenliği Bölümü (2014)</a:t>
            </a:r>
          </a:p>
          <a:p>
            <a:r>
              <a:rPr lang="tr-TR" dirty="0" smtClean="0"/>
              <a:t>Çocuk Gelişimi Bölümü (2015)</a:t>
            </a:r>
          </a:p>
          <a:p>
            <a:endParaRPr lang="tr-TR" dirty="0" smtClean="0"/>
          </a:p>
          <a:p>
            <a:endParaRPr lang="tr-T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Yüksekokulumuz Fiziki Yapısı</a:t>
            </a:r>
            <a:endParaRPr lang="tr-TR" dirty="0"/>
          </a:p>
        </p:txBody>
      </p:sp>
      <p:sp>
        <p:nvSpPr>
          <p:cNvPr id="3" name="2 İçerik Yer Tutucusu"/>
          <p:cNvSpPr>
            <a:spLocks noGrp="1"/>
          </p:cNvSpPr>
          <p:nvPr>
            <p:ph idx="1"/>
          </p:nvPr>
        </p:nvSpPr>
        <p:spPr>
          <a:xfrm>
            <a:off x="323528" y="4293096"/>
            <a:ext cx="8712968" cy="1728192"/>
          </a:xfrm>
        </p:spPr>
        <p:txBody>
          <a:bodyPr/>
          <a:lstStyle/>
          <a:p>
            <a:pPr>
              <a:buNone/>
            </a:pPr>
            <a:r>
              <a:rPr lang="tr-TR" dirty="0" smtClean="0"/>
              <a:t>		Yüksekokulumuz yerleşkesi toplam 10.720 M</a:t>
            </a:r>
            <a:r>
              <a:rPr lang="tr-TR" baseline="30000" dirty="0" smtClean="0"/>
              <a:t>2</a:t>
            </a:r>
            <a:r>
              <a:rPr lang="tr-TR" b="1" baseline="30000" dirty="0" smtClean="0"/>
              <a:t> </a:t>
            </a:r>
            <a:r>
              <a:rPr lang="tr-TR" dirty="0" smtClean="0"/>
              <a:t>olup; 9.040 M</a:t>
            </a:r>
            <a:r>
              <a:rPr lang="tr-TR" baseline="30000" dirty="0" smtClean="0"/>
              <a:t>2</a:t>
            </a:r>
            <a:r>
              <a:rPr lang="tr-TR" b="1" baseline="30000" dirty="0" smtClean="0"/>
              <a:t> </a:t>
            </a:r>
            <a:r>
              <a:rPr lang="tr-TR" dirty="0" smtClean="0"/>
              <a:t>açık 1.680 M</a:t>
            </a:r>
            <a:r>
              <a:rPr lang="tr-TR" baseline="30000" dirty="0" smtClean="0"/>
              <a:t>2’</a:t>
            </a:r>
            <a:r>
              <a:rPr lang="tr-TR" dirty="0" smtClean="0"/>
              <a:t>de kapalı alandır.</a:t>
            </a:r>
          </a:p>
          <a:p>
            <a:pPr>
              <a:buNone/>
            </a:pPr>
            <a:r>
              <a:rPr lang="tr-TR" dirty="0" smtClean="0"/>
              <a:t>		10.720 M</a:t>
            </a:r>
            <a:r>
              <a:rPr lang="tr-TR" baseline="30000" dirty="0" smtClean="0"/>
              <a:t>2 </a:t>
            </a:r>
            <a:r>
              <a:rPr lang="tr-TR" dirty="0" smtClean="0"/>
              <a:t> </a:t>
            </a:r>
            <a:r>
              <a:rPr lang="tr-TR" dirty="0" err="1" smtClean="0"/>
              <a:t>nin</a:t>
            </a:r>
            <a:r>
              <a:rPr lang="tr-TR" dirty="0" smtClean="0"/>
              <a:t> tümü hazineye aittir.</a:t>
            </a:r>
            <a:endParaRPr lang="tr-TR" dirty="0"/>
          </a:p>
        </p:txBody>
      </p:sp>
      <p:pic>
        <p:nvPicPr>
          <p:cNvPr id="4" name="3 Resim" descr="DSCN3517.JPG"/>
          <p:cNvPicPr>
            <a:picLocks noChangeAspect="1"/>
          </p:cNvPicPr>
          <p:nvPr/>
        </p:nvPicPr>
        <p:blipFill>
          <a:blip r:embed="rId2" cstate="print"/>
          <a:stretch>
            <a:fillRect/>
          </a:stretch>
        </p:blipFill>
        <p:spPr>
          <a:xfrm>
            <a:off x="621792" y="1268760"/>
            <a:ext cx="7900416" cy="288032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DSCN3510.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DSCN3513.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DSCN3530.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6.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Yüksekokulumuz Fiziki Yapısı</a:t>
            </a:r>
            <a:endParaRPr lang="tr-TR" dirty="0"/>
          </a:p>
        </p:txBody>
      </p:sp>
      <p:sp>
        <p:nvSpPr>
          <p:cNvPr id="3" name="2 İçerik Yer Tutucusu"/>
          <p:cNvSpPr>
            <a:spLocks noGrp="1"/>
          </p:cNvSpPr>
          <p:nvPr>
            <p:ph idx="1"/>
          </p:nvPr>
        </p:nvSpPr>
        <p:spPr>
          <a:xfrm>
            <a:off x="457200" y="1600200"/>
            <a:ext cx="8229600" cy="4349079"/>
          </a:xfrm>
        </p:spPr>
        <p:txBody>
          <a:bodyPr>
            <a:normAutofit fontScale="62500" lnSpcReduction="20000"/>
          </a:bodyPr>
          <a:lstStyle/>
          <a:p>
            <a:pPr algn="just">
              <a:buNone/>
            </a:pPr>
            <a:r>
              <a:rPr lang="tr-TR" dirty="0" smtClean="0"/>
              <a:t>	</a:t>
            </a:r>
            <a:r>
              <a:rPr lang="tr-TR" sz="6400" dirty="0" smtClean="0"/>
              <a:t>Yüksekokulumuzda;</a:t>
            </a:r>
          </a:p>
          <a:p>
            <a:pPr algn="just"/>
            <a:r>
              <a:rPr lang="tr-TR" sz="6400" dirty="0" smtClean="0"/>
              <a:t>1Kapalı Spor Salonu</a:t>
            </a:r>
          </a:p>
          <a:p>
            <a:pPr algn="just"/>
            <a:r>
              <a:rPr lang="tr-TR" sz="6400" dirty="0" smtClean="0"/>
              <a:t>1 adet Bilgisayar Laboratuvarı,</a:t>
            </a:r>
          </a:p>
          <a:p>
            <a:pPr algn="just"/>
            <a:r>
              <a:rPr lang="tr-TR" sz="6400" dirty="0" smtClean="0"/>
              <a:t>1 adet Sağlık Laboratuvarı, </a:t>
            </a:r>
          </a:p>
          <a:p>
            <a:pPr algn="just"/>
            <a:r>
              <a:rPr lang="tr-TR" sz="6400" dirty="0" smtClean="0"/>
              <a:t>8 adet 40 kişilik ve </a:t>
            </a:r>
          </a:p>
          <a:p>
            <a:pPr algn="just"/>
            <a:r>
              <a:rPr lang="tr-TR" sz="6400" dirty="0" smtClean="0"/>
              <a:t>1 adet 80 kişilik sınıf bulunmaktadır.</a:t>
            </a:r>
          </a:p>
          <a:p>
            <a:pPr algn="just">
              <a:buNone/>
            </a:pPr>
            <a:endParaRPr lang="tr-TR" sz="6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image.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2.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3.jpg"/>
          <p:cNvPicPr>
            <a:picLocks noGrp="1" noChangeAspect="1"/>
          </p:cNvPicPr>
          <p:nvPr>
            <p:ph idx="1"/>
          </p:nvPr>
        </p:nvPicPr>
        <p:blipFill>
          <a:blip r:embed="rId2" cstate="print"/>
          <a:stretch>
            <a:fillRect/>
          </a:stretch>
        </p:blipFill>
        <p:spPr>
          <a:xfrm>
            <a:off x="0" y="0"/>
            <a:ext cx="9143999" cy="6858000"/>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4.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image_5.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796908"/>
          </a:xfrm>
        </p:spPr>
        <p:txBody>
          <a:bodyPr/>
          <a:lstStyle/>
          <a:p>
            <a:r>
              <a:rPr lang="tr-TR" dirty="0" smtClean="0"/>
              <a:t>SAĞLIK YÜKSEKOKULU MESCİDİ</a:t>
            </a:r>
            <a:endParaRPr lang="tr-TR" dirty="0"/>
          </a:p>
        </p:txBody>
      </p:sp>
      <p:pic>
        <p:nvPicPr>
          <p:cNvPr id="4" name="Picture 3" descr="C:\Users\sağlık\Downloads\1231.jpg"/>
          <p:cNvPicPr>
            <a:picLocks noGrp="1" noChangeAspect="1" noChangeArrowheads="1"/>
          </p:cNvPicPr>
          <p:nvPr>
            <p:ph idx="1"/>
          </p:nvPr>
        </p:nvPicPr>
        <p:blipFill>
          <a:blip r:embed="rId2" cstate="print"/>
          <a:srcRect/>
          <a:stretch>
            <a:fillRect/>
          </a:stretch>
        </p:blipFill>
        <p:spPr bwMode="auto">
          <a:xfrm>
            <a:off x="214282" y="1142984"/>
            <a:ext cx="8786874" cy="550072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SAĞLIK YÜKSEKOKULU MESCİDİ</a:t>
            </a:r>
            <a:endParaRPr lang="tr-TR" dirty="0"/>
          </a:p>
        </p:txBody>
      </p:sp>
      <p:pic>
        <p:nvPicPr>
          <p:cNvPr id="1026" name="Picture 2" descr="C:\Users\sağlık\Downloads\1233.jpg"/>
          <p:cNvPicPr>
            <a:picLocks noGrp="1" noChangeAspect="1" noChangeArrowheads="1"/>
          </p:cNvPicPr>
          <p:nvPr>
            <p:ph idx="1"/>
          </p:nvPr>
        </p:nvPicPr>
        <p:blipFill>
          <a:blip r:embed="rId3" cstate="print"/>
          <a:srcRect/>
          <a:stretch>
            <a:fillRect/>
          </a:stretch>
        </p:blipFill>
        <p:spPr bwMode="auto">
          <a:xfrm>
            <a:off x="323528" y="1340768"/>
            <a:ext cx="8271550" cy="525658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smtClean="0"/>
              <a:t>Öğrenci Bilgileri</a:t>
            </a:r>
            <a:endParaRPr lang="tr-TR" dirty="0"/>
          </a:p>
        </p:txBody>
      </p:sp>
      <p:sp>
        <p:nvSpPr>
          <p:cNvPr id="3" name="2 İçerik Yer Tutucusu"/>
          <p:cNvSpPr>
            <a:spLocks noGrp="1"/>
          </p:cNvSpPr>
          <p:nvPr>
            <p:ph idx="1"/>
          </p:nvPr>
        </p:nvSpPr>
        <p:spPr/>
        <p:txBody>
          <a:bodyPr/>
          <a:lstStyle/>
          <a:p>
            <a:r>
              <a:rPr lang="tr-TR" dirty="0" smtClean="0"/>
              <a:t>Hemşirelik Normal Öğretim: </a:t>
            </a:r>
            <a:r>
              <a:rPr lang="tr-TR" b="1" dirty="0" smtClean="0"/>
              <a:t>344</a:t>
            </a:r>
            <a:endParaRPr lang="tr-TR" dirty="0" smtClean="0"/>
          </a:p>
          <a:p>
            <a:r>
              <a:rPr lang="tr-TR" dirty="0" smtClean="0"/>
              <a:t>Hemşirelik İkinci Öğretim: 133</a:t>
            </a:r>
            <a:endParaRPr lang="tr-T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Değişim Programları</a:t>
            </a:r>
            <a:endParaRPr lang="tr-TR" dirty="0"/>
          </a:p>
        </p:txBody>
      </p:sp>
      <p:sp>
        <p:nvSpPr>
          <p:cNvPr id="3" name="2 İçerik Yer Tutucusu"/>
          <p:cNvSpPr>
            <a:spLocks noGrp="1"/>
          </p:cNvSpPr>
          <p:nvPr>
            <p:ph idx="1"/>
          </p:nvPr>
        </p:nvSpPr>
        <p:spPr/>
        <p:txBody>
          <a:bodyPr/>
          <a:lstStyle/>
          <a:p>
            <a:r>
              <a:rPr lang="tr-TR" dirty="0" smtClean="0"/>
              <a:t>Farabi Kapsamında Gelen : 1 Öğrenci (2015-2016 Öğretim Yılı)</a:t>
            </a:r>
          </a:p>
          <a:p>
            <a:pPr>
              <a:buNone/>
            </a:pPr>
            <a:endParaRPr lang="tr-T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Değişim Programları</a:t>
            </a:r>
            <a:endParaRPr lang="tr-TR" dirty="0"/>
          </a:p>
        </p:txBody>
      </p:sp>
      <p:sp>
        <p:nvSpPr>
          <p:cNvPr id="3" name="2 İçerik Yer Tutucusu"/>
          <p:cNvSpPr>
            <a:spLocks noGrp="1"/>
          </p:cNvSpPr>
          <p:nvPr>
            <p:ph idx="1"/>
          </p:nvPr>
        </p:nvSpPr>
        <p:spPr/>
        <p:txBody>
          <a:bodyPr/>
          <a:lstStyle/>
          <a:p>
            <a:pPr algn="just"/>
            <a:r>
              <a:rPr lang="tr-TR" dirty="0" err="1" smtClean="0"/>
              <a:t>Erasmus</a:t>
            </a:r>
            <a:r>
              <a:rPr lang="tr-TR" dirty="0" smtClean="0"/>
              <a:t> Kapsamında 2015 Bahar Döneminde Öğrenim Hareketliliğine katılan Hemşirelik 3. sınıf öğrencisi Polonya- </a:t>
            </a:r>
            <a:r>
              <a:rPr lang="tr-TR" dirty="0" err="1" smtClean="0"/>
              <a:t>Jelenia</a:t>
            </a:r>
            <a:r>
              <a:rPr lang="tr-TR" dirty="0" smtClean="0"/>
              <a:t> </a:t>
            </a:r>
            <a:r>
              <a:rPr lang="tr-TR" dirty="0" err="1" smtClean="0"/>
              <a:t>Gora’daki</a:t>
            </a:r>
            <a:r>
              <a:rPr lang="tr-TR" dirty="0" smtClean="0"/>
              <a:t> </a:t>
            </a:r>
            <a:r>
              <a:rPr lang="tr-TR" dirty="0" err="1" smtClean="0"/>
              <a:t>Karkonoxe</a:t>
            </a:r>
            <a:r>
              <a:rPr lang="tr-TR" dirty="0" smtClean="0"/>
              <a:t> </a:t>
            </a:r>
            <a:r>
              <a:rPr lang="tr-TR" dirty="0" err="1" smtClean="0"/>
              <a:t>College</a:t>
            </a:r>
            <a:r>
              <a:rPr lang="tr-TR" dirty="0" smtClean="0"/>
              <a:t> Üniversitesine gönderilmiştir.</a:t>
            </a:r>
            <a:endParaRPr lang="tr-T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İNSAN KAYNAKLARI</a:t>
            </a:r>
            <a:endParaRPr lang="tr-TR" dirty="0"/>
          </a:p>
        </p:txBody>
      </p:sp>
      <p:sp>
        <p:nvSpPr>
          <p:cNvPr id="3" name="2 İçerik Yer Tutucusu"/>
          <p:cNvSpPr>
            <a:spLocks noGrp="1"/>
          </p:cNvSpPr>
          <p:nvPr>
            <p:ph idx="1"/>
          </p:nvPr>
        </p:nvSpPr>
        <p:spPr/>
        <p:txBody>
          <a:bodyPr>
            <a:normAutofit lnSpcReduction="10000"/>
          </a:bodyPr>
          <a:lstStyle/>
          <a:p>
            <a:r>
              <a:rPr lang="tr-TR" b="1" dirty="0" smtClean="0"/>
              <a:t>Akademik Personel</a:t>
            </a:r>
          </a:p>
          <a:p>
            <a:pPr>
              <a:buNone/>
            </a:pPr>
            <a:r>
              <a:rPr lang="tr-TR" dirty="0" smtClean="0"/>
              <a:t>		Yüksekokulumuz bünyesinde aktif olarak görev yapan; </a:t>
            </a:r>
          </a:p>
          <a:p>
            <a:pPr>
              <a:buNone/>
            </a:pPr>
            <a:r>
              <a:rPr lang="tr-TR" dirty="0" smtClean="0"/>
              <a:t>1 Doçent, </a:t>
            </a:r>
          </a:p>
          <a:p>
            <a:pPr>
              <a:buNone/>
            </a:pPr>
            <a:r>
              <a:rPr lang="tr-TR" dirty="0" smtClean="0"/>
              <a:t>8 Yardımcı Doçent, </a:t>
            </a:r>
          </a:p>
          <a:p>
            <a:pPr>
              <a:buNone/>
            </a:pPr>
            <a:r>
              <a:rPr lang="tr-TR" dirty="0" smtClean="0"/>
              <a:t>2 Öğretim Görevlisi,</a:t>
            </a:r>
          </a:p>
          <a:p>
            <a:pPr>
              <a:buNone/>
            </a:pPr>
            <a:r>
              <a:rPr lang="tr-TR" dirty="0" smtClean="0"/>
              <a:t>2 Araştırma Görevlisi ve </a:t>
            </a:r>
          </a:p>
          <a:p>
            <a:pPr>
              <a:buNone/>
            </a:pPr>
            <a:r>
              <a:rPr lang="tr-TR" dirty="0" smtClean="0"/>
              <a:t>2 Okutman bulunmaktadır.</a:t>
            </a:r>
            <a:endParaRPr lang="tr-T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İNSAN KAYNAKLARI</a:t>
            </a:r>
            <a:endParaRPr lang="tr-TR" dirty="0"/>
          </a:p>
        </p:txBody>
      </p:sp>
      <p:sp>
        <p:nvSpPr>
          <p:cNvPr id="3" name="2 İçerik Yer Tutucusu"/>
          <p:cNvSpPr>
            <a:spLocks noGrp="1"/>
          </p:cNvSpPr>
          <p:nvPr>
            <p:ph idx="1"/>
          </p:nvPr>
        </p:nvSpPr>
        <p:spPr>
          <a:xfrm>
            <a:off x="457200" y="1340768"/>
            <a:ext cx="8507288" cy="4785395"/>
          </a:xfrm>
        </p:spPr>
        <p:txBody>
          <a:bodyPr>
            <a:normAutofit/>
          </a:bodyPr>
          <a:lstStyle/>
          <a:p>
            <a:r>
              <a:rPr lang="tr-TR" b="1" dirty="0" smtClean="0"/>
              <a:t>Akademik Personel</a:t>
            </a:r>
          </a:p>
          <a:p>
            <a:pPr algn="just">
              <a:buNone/>
            </a:pPr>
            <a:r>
              <a:rPr lang="tr-TR" b="1" dirty="0" smtClean="0"/>
              <a:t>ÖYP</a:t>
            </a:r>
            <a:r>
              <a:rPr lang="tr-TR" dirty="0" smtClean="0"/>
              <a:t> kapsamında;</a:t>
            </a:r>
            <a:endParaRPr lang="tr-TR" dirty="0"/>
          </a:p>
          <a:p>
            <a:pPr algn="just">
              <a:buNone/>
            </a:pPr>
            <a:r>
              <a:rPr lang="tr-TR" dirty="0" smtClean="0"/>
              <a:t>Toplam 11 araştırma görevlisi bulunmaktadır.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850106"/>
          </a:xfrm>
        </p:spPr>
        <p:txBody>
          <a:bodyPr>
            <a:normAutofit/>
          </a:bodyPr>
          <a:lstStyle/>
          <a:p>
            <a:r>
              <a:rPr lang="tr-TR" dirty="0" smtClean="0"/>
              <a:t>İNSAN KAYNAKLARI</a:t>
            </a:r>
            <a:endParaRPr lang="tr-TR" dirty="0"/>
          </a:p>
        </p:txBody>
      </p:sp>
      <p:sp>
        <p:nvSpPr>
          <p:cNvPr id="3" name="2 İçerik Yer Tutucusu"/>
          <p:cNvSpPr>
            <a:spLocks noGrp="1"/>
          </p:cNvSpPr>
          <p:nvPr>
            <p:ph idx="1"/>
          </p:nvPr>
        </p:nvSpPr>
        <p:spPr>
          <a:xfrm>
            <a:off x="457200" y="1124744"/>
            <a:ext cx="8229600" cy="5001419"/>
          </a:xfrm>
        </p:spPr>
        <p:txBody>
          <a:bodyPr>
            <a:normAutofit/>
          </a:bodyPr>
          <a:lstStyle/>
          <a:p>
            <a:r>
              <a:rPr lang="tr-TR" sz="2800" b="1" dirty="0" smtClean="0"/>
              <a:t>AKADEMİK PERSONEL MEZUNİYET ALAN BİLGİLERİ</a:t>
            </a:r>
            <a:endParaRPr lang="tr-TR" sz="2800" dirty="0"/>
          </a:p>
        </p:txBody>
      </p:sp>
      <p:graphicFrame>
        <p:nvGraphicFramePr>
          <p:cNvPr id="4" name="3 Tablo"/>
          <p:cNvGraphicFramePr>
            <a:graphicFrameLocks noGrp="1"/>
          </p:cNvGraphicFramePr>
          <p:nvPr/>
        </p:nvGraphicFramePr>
        <p:xfrm>
          <a:off x="3" y="1700807"/>
          <a:ext cx="8964484" cy="4883321"/>
        </p:xfrm>
        <a:graphic>
          <a:graphicData uri="http://schemas.openxmlformats.org/drawingml/2006/table">
            <a:tbl>
              <a:tblPr firstRow="1" bandRow="1">
                <a:tableStyleId>{5C22544A-7EE6-4342-B048-85BDC9FD1C3A}</a:tableStyleId>
              </a:tblPr>
              <a:tblGrid>
                <a:gridCol w="1587876">
                  <a:extLst>
                    <a:ext uri="{9D8B030D-6E8A-4147-A177-3AD203B41FA5}">
                      <a16:colId xmlns:a16="http://schemas.microsoft.com/office/drawing/2014/main" val="20000"/>
                    </a:ext>
                  </a:extLst>
                </a:gridCol>
                <a:gridCol w="973408">
                  <a:extLst>
                    <a:ext uri="{9D8B030D-6E8A-4147-A177-3AD203B41FA5}">
                      <a16:colId xmlns:a16="http://schemas.microsoft.com/office/drawing/2014/main" val="20001"/>
                    </a:ext>
                  </a:extLst>
                </a:gridCol>
                <a:gridCol w="1280640">
                  <a:extLst>
                    <a:ext uri="{9D8B030D-6E8A-4147-A177-3AD203B41FA5}">
                      <a16:colId xmlns:a16="http://schemas.microsoft.com/office/drawing/2014/main" val="20002"/>
                    </a:ext>
                  </a:extLst>
                </a:gridCol>
                <a:gridCol w="1280640">
                  <a:extLst>
                    <a:ext uri="{9D8B030D-6E8A-4147-A177-3AD203B41FA5}">
                      <a16:colId xmlns:a16="http://schemas.microsoft.com/office/drawing/2014/main" val="20003"/>
                    </a:ext>
                  </a:extLst>
                </a:gridCol>
                <a:gridCol w="1280640">
                  <a:extLst>
                    <a:ext uri="{9D8B030D-6E8A-4147-A177-3AD203B41FA5}">
                      <a16:colId xmlns:a16="http://schemas.microsoft.com/office/drawing/2014/main" val="20004"/>
                    </a:ext>
                  </a:extLst>
                </a:gridCol>
                <a:gridCol w="1280640">
                  <a:extLst>
                    <a:ext uri="{9D8B030D-6E8A-4147-A177-3AD203B41FA5}">
                      <a16:colId xmlns:a16="http://schemas.microsoft.com/office/drawing/2014/main" val="20005"/>
                    </a:ext>
                  </a:extLst>
                </a:gridCol>
                <a:gridCol w="1280640">
                  <a:extLst>
                    <a:ext uri="{9D8B030D-6E8A-4147-A177-3AD203B41FA5}">
                      <a16:colId xmlns:a16="http://schemas.microsoft.com/office/drawing/2014/main" val="20006"/>
                    </a:ext>
                  </a:extLst>
                </a:gridCol>
              </a:tblGrid>
              <a:tr h="389886">
                <a:tc>
                  <a:txBody>
                    <a:bodyPr/>
                    <a:lstStyle/>
                    <a:p>
                      <a:pPr algn="ctr"/>
                      <a:endParaRPr lang="tr-TR" dirty="0"/>
                    </a:p>
                  </a:txBody>
                  <a:tcPr/>
                </a:tc>
                <a:tc gridSpan="3">
                  <a:txBody>
                    <a:bodyPr/>
                    <a:lstStyle/>
                    <a:p>
                      <a:pPr algn="ctr"/>
                      <a:r>
                        <a:rPr lang="tr-TR" dirty="0" smtClean="0"/>
                        <a:t>Mezuniyet Alanı</a:t>
                      </a:r>
                      <a:endParaRPr lang="tr-TR" dirty="0"/>
                    </a:p>
                  </a:txBody>
                  <a:tcPr/>
                </a:tc>
                <a:tc hMerge="1">
                  <a:txBody>
                    <a:bodyPr/>
                    <a:lstStyle/>
                    <a:p>
                      <a:pPr algn="ctr"/>
                      <a:endParaRPr lang="tr-TR" dirty="0"/>
                    </a:p>
                  </a:txBody>
                  <a:tcPr/>
                </a:tc>
                <a:tc hMerge="1">
                  <a:txBody>
                    <a:bodyPr/>
                    <a:lstStyle/>
                    <a:p>
                      <a:pPr algn="ctr"/>
                      <a:endParaRPr lang="tr-TR" dirty="0"/>
                    </a:p>
                  </a:txBody>
                  <a:tcPr/>
                </a:tc>
                <a:tc gridSpan="3">
                  <a:txBody>
                    <a:bodyPr/>
                    <a:lstStyle/>
                    <a:p>
                      <a:pPr algn="ctr"/>
                      <a:r>
                        <a:rPr lang="tr-TR" dirty="0" smtClean="0"/>
                        <a:t>Mezun Olduğu Üniversite</a:t>
                      </a:r>
                      <a:endParaRPr lang="tr-TR" dirty="0"/>
                    </a:p>
                  </a:txBody>
                  <a:tcPr/>
                </a:tc>
                <a:tc hMerge="1">
                  <a:txBody>
                    <a:bodyPr/>
                    <a:lstStyle/>
                    <a:p>
                      <a:pPr algn="ct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682300">
                <a:tc>
                  <a:txBody>
                    <a:bodyPr/>
                    <a:lstStyle/>
                    <a:p>
                      <a:pPr algn="ctr"/>
                      <a:r>
                        <a:rPr lang="tr-TR" b="1" dirty="0" smtClean="0"/>
                        <a:t>Unvan-Adı-  Soyadı</a:t>
                      </a:r>
                      <a:endParaRPr lang="tr-TR" b="1" dirty="0"/>
                    </a:p>
                  </a:txBody>
                  <a:tcPr/>
                </a:tc>
                <a:tc>
                  <a:txBody>
                    <a:bodyPr/>
                    <a:lstStyle/>
                    <a:p>
                      <a:pPr algn="ctr"/>
                      <a:r>
                        <a:rPr lang="tr-TR" b="1" dirty="0" smtClean="0"/>
                        <a:t>Lisans</a:t>
                      </a:r>
                      <a:endParaRPr lang="tr-TR" b="1" dirty="0"/>
                    </a:p>
                  </a:txBody>
                  <a:tcPr/>
                </a:tc>
                <a:tc>
                  <a:txBody>
                    <a:bodyPr/>
                    <a:lstStyle/>
                    <a:p>
                      <a:pPr algn="ctr"/>
                      <a:r>
                        <a:rPr lang="tr-TR" b="1" dirty="0" smtClean="0"/>
                        <a:t>Yüksek</a:t>
                      </a:r>
                      <a:r>
                        <a:rPr lang="tr-TR" b="1" baseline="0" dirty="0" smtClean="0"/>
                        <a:t> Lisans</a:t>
                      </a:r>
                      <a:endParaRPr lang="tr-TR" b="1" dirty="0"/>
                    </a:p>
                  </a:txBody>
                  <a:tcPr/>
                </a:tc>
                <a:tc>
                  <a:txBody>
                    <a:bodyPr/>
                    <a:lstStyle/>
                    <a:p>
                      <a:pPr algn="ctr"/>
                      <a:r>
                        <a:rPr lang="tr-TR" b="1" dirty="0" smtClean="0"/>
                        <a:t>Doktora</a:t>
                      </a:r>
                      <a:endParaRPr lang="tr-TR" b="1" dirty="0"/>
                    </a:p>
                  </a:txBody>
                  <a:tcPr/>
                </a:tc>
                <a:tc>
                  <a:txBody>
                    <a:bodyPr/>
                    <a:lstStyle/>
                    <a:p>
                      <a:pPr algn="ctr"/>
                      <a:r>
                        <a:rPr lang="tr-TR" b="1" dirty="0" smtClean="0"/>
                        <a:t>Lisans</a:t>
                      </a:r>
                      <a:endParaRPr lang="tr-TR" b="1" dirty="0"/>
                    </a:p>
                  </a:txBody>
                  <a:tcPr/>
                </a:tc>
                <a:tc>
                  <a:txBody>
                    <a:bodyPr/>
                    <a:lstStyle/>
                    <a:p>
                      <a:pPr algn="ctr"/>
                      <a:r>
                        <a:rPr lang="tr-TR" b="1" dirty="0" smtClean="0"/>
                        <a:t>Yüksek</a:t>
                      </a:r>
                      <a:r>
                        <a:rPr lang="tr-TR" b="1" baseline="0" dirty="0" smtClean="0"/>
                        <a:t> Lisans</a:t>
                      </a:r>
                      <a:endParaRPr lang="tr-TR" b="1" dirty="0"/>
                    </a:p>
                  </a:txBody>
                  <a:tcPr/>
                </a:tc>
                <a:tc>
                  <a:txBody>
                    <a:bodyPr/>
                    <a:lstStyle/>
                    <a:p>
                      <a:pPr algn="ctr"/>
                      <a:r>
                        <a:rPr lang="tr-TR" b="1" dirty="0" smtClean="0"/>
                        <a:t>Doktora</a:t>
                      </a:r>
                      <a:endParaRPr lang="tr-TR" b="1" dirty="0"/>
                    </a:p>
                  </a:txBody>
                  <a:tcPr/>
                </a:tc>
                <a:extLst>
                  <a:ext uri="{0D108BD9-81ED-4DB2-BD59-A6C34878D82A}">
                    <a16:rowId xmlns:a16="http://schemas.microsoft.com/office/drawing/2014/main" val="10001"/>
                  </a:ext>
                </a:extLst>
              </a:tr>
              <a:tr h="448369">
                <a:tc>
                  <a:txBody>
                    <a:bodyPr/>
                    <a:lstStyle/>
                    <a:p>
                      <a:pPr algn="ctr">
                        <a:lnSpc>
                          <a:spcPct val="115000"/>
                        </a:lnSpc>
                        <a:spcAft>
                          <a:spcPts val="0"/>
                        </a:spcAft>
                      </a:pPr>
                      <a:r>
                        <a:rPr lang="tr-TR" sz="1200" dirty="0">
                          <a:latin typeface="Times New Roman"/>
                          <a:ea typeface="Times New Roman"/>
                          <a:cs typeface="Times New Roman"/>
                        </a:rPr>
                        <a:t>Doç. Dr. Cafer SAKA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Kimya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OFMA </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smtClean="0">
                          <a:latin typeface="Times New Roman"/>
                          <a:ea typeface="Times New Roman"/>
                          <a:cs typeface="Times New Roman"/>
                        </a:rPr>
                        <a:t>Analitik Kimya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err="1">
                          <a:latin typeface="Times New Roman"/>
                          <a:ea typeface="Times New Roman"/>
                          <a:cs typeface="Times New Roman"/>
                        </a:rPr>
                        <a:t>Yüzüncüyıl</a:t>
                      </a:r>
                      <a:r>
                        <a:rPr lang="tr-TR" sz="1200" dirty="0">
                          <a:latin typeface="Times New Roman"/>
                          <a:ea typeface="Times New Roman"/>
                          <a:cs typeface="Times New Roman"/>
                        </a:rPr>
                        <a:t>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err="1">
                          <a:latin typeface="Times New Roman"/>
                          <a:ea typeface="Times New Roman"/>
                          <a:cs typeface="Times New Roman"/>
                        </a:rPr>
                        <a:t>Yüzüncüyıl</a:t>
                      </a:r>
                      <a:r>
                        <a:rPr lang="tr-TR" sz="1200" dirty="0">
                          <a:latin typeface="Times New Roman"/>
                          <a:ea typeface="Times New Roman"/>
                          <a:cs typeface="Times New Roman"/>
                        </a:rPr>
                        <a:t>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err="1">
                          <a:latin typeface="Times New Roman"/>
                          <a:ea typeface="Times New Roman"/>
                          <a:cs typeface="Times New Roman"/>
                        </a:rPr>
                        <a:t>Yüzüncüyıl</a:t>
                      </a:r>
                      <a:r>
                        <a:rPr lang="tr-TR" sz="1200" dirty="0">
                          <a:latin typeface="Times New Roman"/>
                          <a:ea typeface="Times New Roman"/>
                          <a:cs typeface="Times New Roman"/>
                        </a:rPr>
                        <a:t> Üniversitesi</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2"/>
                  </a:ext>
                </a:extLst>
              </a:tr>
              <a:tr h="448369">
                <a:tc>
                  <a:txBody>
                    <a:bodyPr/>
                    <a:lstStyle/>
                    <a:p>
                      <a:pPr algn="ctr">
                        <a:lnSpc>
                          <a:spcPct val="115000"/>
                        </a:lnSpc>
                        <a:spcAft>
                          <a:spcPts val="0"/>
                        </a:spcAft>
                      </a:pPr>
                      <a:r>
                        <a:rPr lang="tr-TR" sz="1200" dirty="0">
                          <a:latin typeface="Times New Roman"/>
                          <a:ea typeface="Times New Roman"/>
                          <a:cs typeface="Times New Roman"/>
                        </a:rPr>
                        <a:t>Yrd. Doç. Dr. </a:t>
                      </a:r>
                      <a:r>
                        <a:rPr lang="tr-TR" sz="1200" dirty="0" smtClean="0">
                          <a:latin typeface="Times New Roman"/>
                          <a:ea typeface="Times New Roman"/>
                          <a:cs typeface="Times New Roman"/>
                        </a:rPr>
                        <a:t>Simla</a:t>
                      </a:r>
                      <a:r>
                        <a:rPr lang="tr-TR" sz="1200" baseline="0" dirty="0" smtClean="0">
                          <a:latin typeface="Times New Roman"/>
                          <a:ea typeface="Times New Roman"/>
                          <a:cs typeface="Times New Roman"/>
                        </a:rPr>
                        <a:t> SİNEREN</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Hemşirelik</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smtClean="0">
                          <a:latin typeface="Times New Roman"/>
                          <a:ea typeface="Times New Roman"/>
                          <a:cs typeface="Times New Roman"/>
                        </a:rPr>
                        <a:t>Psikiyatri Hemşireliği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smtClean="0">
                          <a:latin typeface="Times New Roman"/>
                          <a:ea typeface="Times New Roman"/>
                          <a:cs typeface="Times New Roman"/>
                        </a:rPr>
                        <a:t>Psikiyatri Hemşireliği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smtClean="0">
                          <a:latin typeface="Times New Roman"/>
                          <a:ea typeface="Times New Roman"/>
                          <a:cs typeface="Times New Roman"/>
                        </a:rPr>
                        <a:t>Hacettepe</a:t>
                      </a:r>
                      <a:r>
                        <a:rPr lang="tr-TR" sz="1200" baseline="0" dirty="0" smtClean="0">
                          <a:latin typeface="Times New Roman"/>
                          <a:ea typeface="Times New Roman"/>
                          <a:cs typeface="Times New Roman"/>
                        </a:rPr>
                        <a:t> </a:t>
                      </a:r>
                      <a:r>
                        <a:rPr lang="tr-TR" sz="1200" dirty="0" smtClean="0">
                          <a:latin typeface="Times New Roman"/>
                          <a:ea typeface="Times New Roman"/>
                          <a:cs typeface="Times New Roman"/>
                        </a:rPr>
                        <a:t>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smtClean="0">
                          <a:latin typeface="Times New Roman"/>
                          <a:ea typeface="Times New Roman"/>
                          <a:cs typeface="Times New Roman"/>
                        </a:rPr>
                        <a:t>Erciyes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Erciyes Üniversitesi</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3"/>
                  </a:ext>
                </a:extLst>
              </a:tr>
              <a:tr h="896737">
                <a:tc>
                  <a:txBody>
                    <a:bodyPr/>
                    <a:lstStyle/>
                    <a:p>
                      <a:pPr algn="ctr">
                        <a:lnSpc>
                          <a:spcPct val="115000"/>
                        </a:lnSpc>
                        <a:spcAft>
                          <a:spcPts val="0"/>
                        </a:spcAft>
                      </a:pPr>
                      <a:r>
                        <a:rPr lang="tr-TR" sz="1200" dirty="0">
                          <a:latin typeface="Times New Roman"/>
                          <a:ea typeface="Times New Roman"/>
                          <a:cs typeface="Times New Roman"/>
                        </a:rPr>
                        <a:t>Yrd. Doç. Dr. Hasan KARAGEÇİLİ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Biyoloji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Biyokimya Tıp</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Tıbbi Biyokimya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Ortadoğu Teknik Üniversitesi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Hacettepe Üniversitesi</a:t>
                      </a:r>
                      <a:br>
                        <a:rPr lang="tr-TR" sz="1200">
                          <a:latin typeface="Times New Roman"/>
                          <a:ea typeface="Times New Roman"/>
                          <a:cs typeface="Times New Roman"/>
                        </a:rPr>
                      </a:br>
                      <a:r>
                        <a:rPr lang="tr-TR" sz="1200">
                          <a:latin typeface="Times New Roman"/>
                          <a:ea typeface="Times New Roman"/>
                          <a:cs typeface="Times New Roman"/>
                        </a:rPr>
                        <a:t>Sağlık Bilimleri Enst.</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Gazi Üniversitesi</a:t>
                      </a:r>
                      <a:br>
                        <a:rPr lang="tr-TR" sz="1200" dirty="0">
                          <a:latin typeface="Times New Roman"/>
                          <a:ea typeface="Times New Roman"/>
                          <a:cs typeface="Times New Roman"/>
                        </a:rPr>
                      </a:br>
                      <a:r>
                        <a:rPr lang="tr-TR" sz="1200" dirty="0">
                          <a:latin typeface="Times New Roman"/>
                          <a:ea typeface="Times New Roman"/>
                          <a:cs typeface="Times New Roman"/>
                        </a:rPr>
                        <a:t>Sağlık Bilimleri </a:t>
                      </a:r>
                      <a:r>
                        <a:rPr lang="tr-TR" sz="1200" dirty="0" err="1">
                          <a:latin typeface="Times New Roman"/>
                          <a:ea typeface="Times New Roman"/>
                          <a:cs typeface="Times New Roman"/>
                        </a:rPr>
                        <a:t>Enst</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4"/>
                  </a:ext>
                </a:extLst>
              </a:tr>
              <a:tr h="672553">
                <a:tc>
                  <a:txBody>
                    <a:bodyPr/>
                    <a:lstStyle/>
                    <a:p>
                      <a:pPr algn="ctr">
                        <a:lnSpc>
                          <a:spcPct val="115000"/>
                        </a:lnSpc>
                        <a:spcAft>
                          <a:spcPts val="0"/>
                        </a:spcAft>
                      </a:pPr>
                      <a:r>
                        <a:rPr lang="tr-TR" sz="1200" dirty="0">
                          <a:latin typeface="Times New Roman"/>
                          <a:ea typeface="Times New Roman"/>
                          <a:cs typeface="Times New Roman"/>
                        </a:rPr>
                        <a:t>Yrd. Doç. Dr. Emrah YERLİKAYA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OFMA Kimya Eğitimi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OFMA Kimya Eğitimi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Biyokimya</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Atatürk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Atatürk Üniversitesi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Atatürk Üniversitesi</a:t>
                      </a:r>
                      <a:endParaRPr lang="tr-TR" sz="1100">
                        <a:latin typeface="Calibri"/>
                        <a:ea typeface="Calibri"/>
                        <a:cs typeface="Times New Roman"/>
                      </a:endParaRPr>
                    </a:p>
                  </a:txBody>
                  <a:tcPr marL="44450" marR="44450" marT="0" marB="0" anchor="b"/>
                </a:tc>
                <a:extLst>
                  <a:ext uri="{0D108BD9-81ED-4DB2-BD59-A6C34878D82A}">
                    <a16:rowId xmlns:a16="http://schemas.microsoft.com/office/drawing/2014/main" val="10005"/>
                  </a:ext>
                </a:extLst>
              </a:tr>
              <a:tr h="448369">
                <a:tc>
                  <a:txBody>
                    <a:bodyPr/>
                    <a:lstStyle/>
                    <a:p>
                      <a:pPr algn="ctr">
                        <a:lnSpc>
                          <a:spcPct val="115000"/>
                        </a:lnSpc>
                        <a:spcAft>
                          <a:spcPts val="0"/>
                        </a:spcAft>
                      </a:pPr>
                      <a:r>
                        <a:rPr lang="tr-TR" sz="1200" dirty="0">
                          <a:latin typeface="Times New Roman"/>
                          <a:ea typeface="Times New Roman"/>
                          <a:cs typeface="Times New Roman"/>
                        </a:rPr>
                        <a:t>Yrd. Doç. Dr. Metin KERTMEN</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solidFill>
                            <a:srgbClr val="000000"/>
                          </a:solidFill>
                          <a:latin typeface="Times New Roman"/>
                          <a:ea typeface="Times New Roman"/>
                          <a:cs typeface="Times New Roman"/>
                        </a:rPr>
                        <a:t>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solidFill>
                            <a:srgbClr val="000000"/>
                          </a:solidFill>
                          <a:latin typeface="Times New Roman"/>
                          <a:ea typeface="Times New Roman"/>
                          <a:cs typeface="Times New Roman"/>
                        </a:rPr>
                        <a:t>Mikrobiyoloji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solidFill>
                            <a:srgbClr val="000000"/>
                          </a:solidFill>
                          <a:latin typeface="Times New Roman"/>
                          <a:ea typeface="Times New Roman"/>
                          <a:cs typeface="Times New Roman"/>
                        </a:rPr>
                        <a:t>Mikrobiyoloji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solidFill>
                            <a:srgbClr val="000000"/>
                          </a:solidFill>
                          <a:latin typeface="Times New Roman"/>
                          <a:ea typeface="Times New Roman"/>
                          <a:cs typeface="Times New Roman"/>
                        </a:rPr>
                        <a:t> Sütçü İmam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solidFill>
                            <a:srgbClr val="000000"/>
                          </a:solidFill>
                          <a:latin typeface="Times New Roman"/>
                          <a:ea typeface="Times New Roman"/>
                          <a:cs typeface="Times New Roman"/>
                        </a:rPr>
                        <a:t> Sütçü İmam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solidFill>
                            <a:srgbClr val="000000"/>
                          </a:solidFill>
                          <a:latin typeface="Times New Roman"/>
                          <a:ea typeface="Times New Roman"/>
                          <a:cs typeface="Times New Roman"/>
                        </a:rPr>
                        <a:t> Sütçü İmam Üniversitesi</a:t>
                      </a:r>
                      <a:endParaRPr lang="tr-TR" sz="1100">
                        <a:latin typeface="Calibri"/>
                        <a:ea typeface="Calibri"/>
                        <a:cs typeface="Times New Roman"/>
                      </a:endParaRPr>
                    </a:p>
                  </a:txBody>
                  <a:tcPr marL="44450" marR="44450" marT="0" marB="0" anchor="b"/>
                </a:tc>
                <a:extLst>
                  <a:ext uri="{0D108BD9-81ED-4DB2-BD59-A6C34878D82A}">
                    <a16:rowId xmlns:a16="http://schemas.microsoft.com/office/drawing/2014/main" val="10006"/>
                  </a:ext>
                </a:extLst>
              </a:tr>
              <a:tr h="448369">
                <a:tc>
                  <a:txBody>
                    <a:bodyPr/>
                    <a:lstStyle/>
                    <a:p>
                      <a:pPr algn="ctr">
                        <a:lnSpc>
                          <a:spcPct val="115000"/>
                        </a:lnSpc>
                        <a:spcAft>
                          <a:spcPts val="0"/>
                        </a:spcAft>
                      </a:pPr>
                      <a:r>
                        <a:rPr lang="tr-TR" sz="1200" dirty="0">
                          <a:latin typeface="Times New Roman"/>
                          <a:ea typeface="Times New Roman"/>
                          <a:cs typeface="Times New Roman"/>
                        </a:rPr>
                        <a:t>Yrd. Doç. Dr. Nurullah AKCAN </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Biyoloji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7"/>
                  </a:ext>
                </a:extLst>
              </a:tr>
              <a:tr h="448369">
                <a:tc>
                  <a:txBody>
                    <a:bodyPr/>
                    <a:lstStyle/>
                    <a:p>
                      <a:pPr algn="ctr">
                        <a:lnSpc>
                          <a:spcPct val="115000"/>
                        </a:lnSpc>
                        <a:spcAft>
                          <a:spcPts val="0"/>
                        </a:spcAft>
                      </a:pPr>
                      <a:r>
                        <a:rPr lang="tr-TR" sz="1200" dirty="0">
                          <a:latin typeface="Times New Roman"/>
                          <a:ea typeface="Times New Roman"/>
                          <a:cs typeface="Times New Roman"/>
                        </a:rPr>
                        <a:t>Yrd. Doç. Dr. Arzu EKİNCİ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Fizik</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Atom ve Molekül Fiziği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Atom ve Molerkül Fiziği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Dicle Üniversitesi</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nvGraphicFramePr>
        <p:xfrm>
          <a:off x="251520" y="355262"/>
          <a:ext cx="8496944" cy="2209642"/>
        </p:xfrm>
        <a:graphic>
          <a:graphicData uri="http://schemas.openxmlformats.org/drawingml/2006/table">
            <a:tbl>
              <a:tblPr firstRow="1" bandRow="1">
                <a:tableStyleId>{5C22544A-7EE6-4342-B048-85BDC9FD1C3A}</a:tableStyleId>
              </a:tblPr>
              <a:tblGrid>
                <a:gridCol w="1505059">
                  <a:extLst>
                    <a:ext uri="{9D8B030D-6E8A-4147-A177-3AD203B41FA5}">
                      <a16:colId xmlns:a16="http://schemas.microsoft.com/office/drawing/2014/main" val="20000"/>
                    </a:ext>
                  </a:extLst>
                </a:gridCol>
                <a:gridCol w="922640">
                  <a:extLst>
                    <a:ext uri="{9D8B030D-6E8A-4147-A177-3AD203B41FA5}">
                      <a16:colId xmlns:a16="http://schemas.microsoft.com/office/drawing/2014/main" val="20001"/>
                    </a:ext>
                  </a:extLst>
                </a:gridCol>
                <a:gridCol w="1213849">
                  <a:extLst>
                    <a:ext uri="{9D8B030D-6E8A-4147-A177-3AD203B41FA5}">
                      <a16:colId xmlns:a16="http://schemas.microsoft.com/office/drawing/2014/main" val="20002"/>
                    </a:ext>
                  </a:extLst>
                </a:gridCol>
                <a:gridCol w="1213849">
                  <a:extLst>
                    <a:ext uri="{9D8B030D-6E8A-4147-A177-3AD203B41FA5}">
                      <a16:colId xmlns:a16="http://schemas.microsoft.com/office/drawing/2014/main" val="20003"/>
                    </a:ext>
                  </a:extLst>
                </a:gridCol>
                <a:gridCol w="1213849">
                  <a:extLst>
                    <a:ext uri="{9D8B030D-6E8A-4147-A177-3AD203B41FA5}">
                      <a16:colId xmlns:a16="http://schemas.microsoft.com/office/drawing/2014/main" val="20004"/>
                    </a:ext>
                  </a:extLst>
                </a:gridCol>
                <a:gridCol w="1213849">
                  <a:extLst>
                    <a:ext uri="{9D8B030D-6E8A-4147-A177-3AD203B41FA5}">
                      <a16:colId xmlns:a16="http://schemas.microsoft.com/office/drawing/2014/main" val="20005"/>
                    </a:ext>
                  </a:extLst>
                </a:gridCol>
                <a:gridCol w="1213849">
                  <a:extLst>
                    <a:ext uri="{9D8B030D-6E8A-4147-A177-3AD203B41FA5}">
                      <a16:colId xmlns:a16="http://schemas.microsoft.com/office/drawing/2014/main" val="20006"/>
                    </a:ext>
                  </a:extLst>
                </a:gridCol>
              </a:tblGrid>
              <a:tr h="599614">
                <a:tc>
                  <a:txBody>
                    <a:bodyPr/>
                    <a:lstStyle/>
                    <a:p>
                      <a:pPr algn="ctr">
                        <a:lnSpc>
                          <a:spcPct val="115000"/>
                        </a:lnSpc>
                        <a:spcAft>
                          <a:spcPts val="0"/>
                        </a:spcAft>
                      </a:pPr>
                      <a:r>
                        <a:rPr lang="tr-TR" sz="1100" dirty="0" smtClean="0"/>
                        <a:t>Yrd.</a:t>
                      </a:r>
                      <a:r>
                        <a:rPr lang="tr-TR" sz="1100" dirty="0" err="1" smtClean="0"/>
                        <a:t>Doç.Dr</a:t>
                      </a:r>
                      <a:r>
                        <a:rPr lang="tr-TR" sz="1100" dirty="0" smtClean="0"/>
                        <a:t>. MERYEM SALMAN</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100" dirty="0" smtClean="0">
                          <a:latin typeface="Calibri"/>
                          <a:ea typeface="Calibri"/>
                          <a:cs typeface="Times New Roman"/>
                        </a:rPr>
                        <a:t>Ev Ekonomisi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100" dirty="0" smtClean="0">
                          <a:latin typeface="Calibri"/>
                          <a:ea typeface="Calibri"/>
                          <a:cs typeface="Times New Roman"/>
                        </a:rPr>
                        <a:t>Fen Bilimleri  Enstitüsü</a:t>
                      </a:r>
                      <a:endParaRPr lang="tr-TR" sz="1100" dirty="0">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latin typeface="+mn-lt"/>
                          <a:ea typeface="Calibri"/>
                          <a:cs typeface="Times New Roman"/>
                        </a:rPr>
                        <a:t>Fen Bilimleri  Enstitüsü</a:t>
                      </a: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latin typeface="Times New Roman"/>
                          <a:ea typeface="Times New Roman"/>
                          <a:cs typeface="Times New Roman"/>
                        </a:rPr>
                        <a:t>Ankara Üniversitesi</a:t>
                      </a:r>
                      <a:endParaRPr lang="tr-TR" sz="1050" dirty="0" smtClean="0">
                        <a:latin typeface="+mn-lt"/>
                        <a:ea typeface="Calibri"/>
                        <a:cs typeface="Times New Roman"/>
                      </a:endParaRP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latin typeface="Times New Roman"/>
                          <a:ea typeface="Times New Roman"/>
                          <a:cs typeface="Times New Roman"/>
                        </a:rPr>
                        <a:t>Ankara Üniversitesi</a:t>
                      </a:r>
                      <a:endParaRPr lang="tr-TR" sz="1050" dirty="0" smtClean="0">
                        <a:latin typeface="+mn-lt"/>
                        <a:ea typeface="Calibri"/>
                        <a:cs typeface="Times New Roman"/>
                      </a:endParaRP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latin typeface="Times New Roman"/>
                          <a:ea typeface="Times New Roman"/>
                          <a:cs typeface="Times New Roman"/>
                        </a:rPr>
                        <a:t>Ankara Üniversitesi</a:t>
                      </a:r>
                      <a:endParaRPr lang="tr-TR" sz="1050" dirty="0" smtClean="0">
                        <a:latin typeface="+mn-lt"/>
                        <a:ea typeface="Calibri"/>
                        <a:cs typeface="Times New Roman"/>
                      </a:endParaRPr>
                    </a:p>
                    <a:p>
                      <a:pPr algn="ctr">
                        <a:lnSpc>
                          <a:spcPct val="115000"/>
                        </a:lnSpc>
                        <a:spcAft>
                          <a:spcPts val="0"/>
                        </a:spcAft>
                      </a:pP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0"/>
                  </a:ext>
                </a:extLst>
              </a:tr>
              <a:tr h="1610028">
                <a:tc>
                  <a:txBody>
                    <a:bodyPr/>
                    <a:lstStyle/>
                    <a:p>
                      <a:pPr algn="ctr">
                        <a:lnSpc>
                          <a:spcPct val="115000"/>
                        </a:lnSpc>
                        <a:spcAft>
                          <a:spcPts val="0"/>
                        </a:spcAft>
                      </a:pPr>
                      <a:r>
                        <a:rPr lang="tr-TR" sz="1100" dirty="0" smtClean="0"/>
                        <a:t>Yrd.</a:t>
                      </a:r>
                      <a:r>
                        <a:rPr lang="tr-TR" sz="1100" dirty="0" err="1" smtClean="0"/>
                        <a:t>Doç.Dr</a:t>
                      </a:r>
                      <a:r>
                        <a:rPr lang="tr-TR" sz="1100" dirty="0" smtClean="0"/>
                        <a:t>. MUSTAFA SALİH EYGİ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100" dirty="0" smtClean="0"/>
                        <a:t>Maden Mühendisliği</a:t>
                      </a:r>
                      <a:endParaRPr lang="tr-TR" sz="1100" dirty="0">
                        <a:latin typeface="Calibri"/>
                        <a:ea typeface="Calibri"/>
                        <a:cs typeface="Times New Roman"/>
                      </a:endParaRPr>
                    </a:p>
                  </a:txBody>
                  <a:tcPr marL="44450" marR="44450" marT="0" marB="0" anchor="b"/>
                </a:tc>
                <a:tc>
                  <a:txBody>
                    <a:bodyPr/>
                    <a:lstStyle/>
                    <a:p>
                      <a:r>
                        <a:rPr lang="tr-TR" sz="1100" dirty="0" smtClean="0"/>
                        <a:t>Maden Mühendisliği Anabilim Dalı</a:t>
                      </a:r>
                    </a:p>
                    <a:p>
                      <a:r>
                        <a:rPr lang="tr-TR" sz="1100" dirty="0" smtClean="0"/>
                        <a:t>Cevher-Kömür Hazırlama ve Değerlendirme</a:t>
                      </a: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r>
                        <a:rPr lang="tr-TR" sz="1100" dirty="0" smtClean="0"/>
                        <a:t>Maden Mühendisliği Anabilim Dalı</a:t>
                      </a:r>
                    </a:p>
                    <a:p>
                      <a:r>
                        <a:rPr lang="tr-TR" sz="1100" dirty="0" smtClean="0"/>
                        <a:t>Maden Mühendisliği (Cevher Hazırlama Mühendisliği)</a:t>
                      </a: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r>
                        <a:rPr lang="tr-TR" sz="1100" dirty="0" smtClean="0"/>
                        <a:t>Dokuz Eylül Üniversitesi</a:t>
                      </a:r>
                    </a:p>
                    <a:p>
                      <a:r>
                        <a:rPr lang="tr-TR" sz="1100" dirty="0" smtClean="0"/>
                        <a:t>Mühendislik Fakültesi</a:t>
                      </a: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r>
                        <a:rPr lang="nb-NO" sz="1100" dirty="0" smtClean="0"/>
                        <a:t>İstanbul Teknik Üniversitesi</a:t>
                      </a:r>
                    </a:p>
                    <a:p>
                      <a:r>
                        <a:rPr lang="nb-NO" sz="1100" dirty="0" smtClean="0"/>
                        <a:t>Fen Bilimleri Enstitüsü</a:t>
                      </a:r>
                    </a:p>
                    <a:p>
                      <a:pPr algn="ctr">
                        <a:lnSpc>
                          <a:spcPct val="115000"/>
                        </a:lnSpc>
                        <a:spcAft>
                          <a:spcPts val="0"/>
                        </a:spcAft>
                      </a:pPr>
                      <a:endParaRPr lang="tr-TR" sz="1100" dirty="0">
                        <a:latin typeface="Calibri"/>
                        <a:ea typeface="Calibri"/>
                        <a:cs typeface="Times New Roman"/>
                      </a:endParaRPr>
                    </a:p>
                  </a:txBody>
                  <a:tcPr marL="44450" marR="44450" marT="0" marB="0" anchor="b"/>
                </a:tc>
                <a:tc>
                  <a:txBody>
                    <a:bodyPr/>
                    <a:lstStyle/>
                    <a:p>
                      <a:r>
                        <a:rPr lang="nb-NO" sz="1100" dirty="0" smtClean="0"/>
                        <a:t>İstanbul Teknik Üniversitesi</a:t>
                      </a:r>
                    </a:p>
                    <a:p>
                      <a:r>
                        <a:rPr lang="nb-NO" sz="1100" dirty="0" smtClean="0"/>
                        <a:t>Fen Bilimleri Enstitüsü</a:t>
                      </a:r>
                    </a:p>
                    <a:p>
                      <a:pPr algn="ctr">
                        <a:lnSpc>
                          <a:spcPct val="115000"/>
                        </a:lnSpc>
                        <a:spcAft>
                          <a:spcPts val="0"/>
                        </a:spcAft>
                      </a:pP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179511" y="1600200"/>
          <a:ext cx="8712969" cy="3519738"/>
        </p:xfrm>
        <a:graphic>
          <a:graphicData uri="http://schemas.openxmlformats.org/drawingml/2006/table">
            <a:tbl>
              <a:tblPr firstRow="1" bandRow="1">
                <a:tableStyleId>{5C22544A-7EE6-4342-B048-85BDC9FD1C3A}</a:tableStyleId>
              </a:tblPr>
              <a:tblGrid>
                <a:gridCol w="1572633">
                  <a:extLst>
                    <a:ext uri="{9D8B030D-6E8A-4147-A177-3AD203B41FA5}">
                      <a16:colId xmlns:a16="http://schemas.microsoft.com/office/drawing/2014/main" val="20000"/>
                    </a:ext>
                  </a:extLst>
                </a:gridCol>
                <a:gridCol w="1041299">
                  <a:extLst>
                    <a:ext uri="{9D8B030D-6E8A-4147-A177-3AD203B41FA5}">
                      <a16:colId xmlns:a16="http://schemas.microsoft.com/office/drawing/2014/main" val="20001"/>
                    </a:ext>
                  </a:extLst>
                </a:gridCol>
                <a:gridCol w="1120197">
                  <a:extLst>
                    <a:ext uri="{9D8B030D-6E8A-4147-A177-3AD203B41FA5}">
                      <a16:colId xmlns:a16="http://schemas.microsoft.com/office/drawing/2014/main" val="20002"/>
                    </a:ext>
                  </a:extLst>
                </a:gridCol>
                <a:gridCol w="1244710">
                  <a:extLst>
                    <a:ext uri="{9D8B030D-6E8A-4147-A177-3AD203B41FA5}">
                      <a16:colId xmlns:a16="http://schemas.microsoft.com/office/drawing/2014/main" val="20003"/>
                    </a:ext>
                  </a:extLst>
                </a:gridCol>
                <a:gridCol w="1244710">
                  <a:extLst>
                    <a:ext uri="{9D8B030D-6E8A-4147-A177-3AD203B41FA5}">
                      <a16:colId xmlns:a16="http://schemas.microsoft.com/office/drawing/2014/main" val="20004"/>
                    </a:ext>
                  </a:extLst>
                </a:gridCol>
                <a:gridCol w="1244710">
                  <a:extLst>
                    <a:ext uri="{9D8B030D-6E8A-4147-A177-3AD203B41FA5}">
                      <a16:colId xmlns:a16="http://schemas.microsoft.com/office/drawing/2014/main" val="20005"/>
                    </a:ext>
                  </a:extLst>
                </a:gridCol>
                <a:gridCol w="1244710">
                  <a:extLst>
                    <a:ext uri="{9D8B030D-6E8A-4147-A177-3AD203B41FA5}">
                      <a16:colId xmlns:a16="http://schemas.microsoft.com/office/drawing/2014/main" val="20006"/>
                    </a:ext>
                  </a:extLst>
                </a:gridCol>
              </a:tblGrid>
              <a:tr h="709012">
                <a:tc>
                  <a:txBody>
                    <a:bodyPr/>
                    <a:lstStyle/>
                    <a:p>
                      <a:pPr algn="ctr"/>
                      <a:endParaRPr lang="tr-TR" b="1" dirty="0"/>
                    </a:p>
                  </a:txBody>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Mezuniyet Alanı</a:t>
                      </a:r>
                    </a:p>
                    <a:p>
                      <a:pPr algn="ctr"/>
                      <a:endParaRPr lang="tr-TR" b="1" dirty="0"/>
                    </a:p>
                  </a:txBody>
                  <a:tcPr/>
                </a:tc>
                <a:tc hMerge="1">
                  <a:txBody>
                    <a:bodyPr/>
                    <a:lstStyle/>
                    <a:p>
                      <a:pPr algn="ctr"/>
                      <a:endParaRPr lang="tr-TR" b="1" dirty="0"/>
                    </a:p>
                  </a:txBody>
                  <a:tcPr/>
                </a:tc>
                <a:tc hMerge="1">
                  <a:txBody>
                    <a:bodyPr/>
                    <a:lstStyle/>
                    <a:p>
                      <a:pPr algn="ctr"/>
                      <a:endParaRPr lang="tr-TR" b="1" dirty="0"/>
                    </a:p>
                  </a:txBody>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Mezun Olduğu Üniversite</a:t>
                      </a:r>
                    </a:p>
                    <a:p>
                      <a:pPr algn="ctr"/>
                      <a:endParaRPr lang="tr-TR" b="1" dirty="0"/>
                    </a:p>
                  </a:txBody>
                  <a:tcPr/>
                </a:tc>
                <a:tc hMerge="1">
                  <a:txBody>
                    <a:bodyPr/>
                    <a:lstStyle/>
                    <a:p>
                      <a:pPr algn="ctr"/>
                      <a:endParaRPr lang="tr-TR" b="1" dirty="0"/>
                    </a:p>
                  </a:txBody>
                  <a:tcPr/>
                </a:tc>
                <a:tc hMerge="1">
                  <a:txBody>
                    <a:bodyPr/>
                    <a:lstStyle/>
                    <a:p>
                      <a:pPr algn="ctr"/>
                      <a:endParaRPr lang="tr-TR" b="1" dirty="0"/>
                    </a:p>
                  </a:txBody>
                  <a:tcPr/>
                </a:tc>
                <a:extLst>
                  <a:ext uri="{0D108BD9-81ED-4DB2-BD59-A6C34878D82A}">
                    <a16:rowId xmlns:a16="http://schemas.microsoft.com/office/drawing/2014/main" val="10000"/>
                  </a:ext>
                </a:extLst>
              </a:tr>
              <a:tr h="709012">
                <a:tc>
                  <a:txBody>
                    <a:bodyPr/>
                    <a:lstStyle/>
                    <a:p>
                      <a:pPr algn="ctr"/>
                      <a:r>
                        <a:rPr lang="tr-TR" sz="1200" b="1" dirty="0" smtClean="0"/>
                        <a:t>Unvan-Adı-  Soyadı</a:t>
                      </a:r>
                      <a:endParaRPr lang="tr-TR" sz="1200" b="1" dirty="0"/>
                    </a:p>
                  </a:txBody>
                  <a:tcPr/>
                </a:tc>
                <a:tc>
                  <a:txBody>
                    <a:bodyPr/>
                    <a:lstStyle/>
                    <a:p>
                      <a:pPr algn="ctr"/>
                      <a:r>
                        <a:rPr lang="tr-TR" sz="1200" b="1" dirty="0" smtClean="0"/>
                        <a:t>Lisans</a:t>
                      </a:r>
                      <a:endParaRPr lang="tr-TR" sz="1200" b="1" dirty="0"/>
                    </a:p>
                  </a:txBody>
                  <a:tcPr/>
                </a:tc>
                <a:tc>
                  <a:txBody>
                    <a:bodyPr/>
                    <a:lstStyle/>
                    <a:p>
                      <a:pPr algn="ctr"/>
                      <a:r>
                        <a:rPr lang="tr-TR" sz="1200" b="1" dirty="0" smtClean="0"/>
                        <a:t>Yüksek</a:t>
                      </a:r>
                      <a:r>
                        <a:rPr lang="tr-TR" sz="1200" b="1" baseline="0" dirty="0" smtClean="0"/>
                        <a:t> Lisans</a:t>
                      </a:r>
                      <a:endParaRPr lang="tr-TR" sz="1200" b="1" dirty="0"/>
                    </a:p>
                  </a:txBody>
                  <a:tcPr/>
                </a:tc>
                <a:tc>
                  <a:txBody>
                    <a:bodyPr/>
                    <a:lstStyle/>
                    <a:p>
                      <a:pPr algn="ctr"/>
                      <a:r>
                        <a:rPr lang="tr-TR" sz="1200" b="1" dirty="0" smtClean="0"/>
                        <a:t>Doktora</a:t>
                      </a:r>
                      <a:endParaRPr lang="tr-TR" sz="1200" b="1" dirty="0"/>
                    </a:p>
                  </a:txBody>
                  <a:tcPr/>
                </a:tc>
                <a:tc>
                  <a:txBody>
                    <a:bodyPr/>
                    <a:lstStyle/>
                    <a:p>
                      <a:pPr algn="ctr"/>
                      <a:r>
                        <a:rPr lang="tr-TR" sz="1200" b="1" dirty="0" smtClean="0"/>
                        <a:t>Lisans</a:t>
                      </a:r>
                      <a:endParaRPr lang="tr-TR" sz="1200" b="1" dirty="0"/>
                    </a:p>
                  </a:txBody>
                  <a:tcPr/>
                </a:tc>
                <a:tc>
                  <a:txBody>
                    <a:bodyPr/>
                    <a:lstStyle/>
                    <a:p>
                      <a:pPr algn="ctr"/>
                      <a:r>
                        <a:rPr lang="tr-TR" sz="1200" b="1" dirty="0" smtClean="0"/>
                        <a:t>Yüksek</a:t>
                      </a:r>
                      <a:r>
                        <a:rPr lang="tr-TR" sz="1200" b="1" baseline="0" dirty="0" smtClean="0"/>
                        <a:t> Lisans</a:t>
                      </a:r>
                      <a:endParaRPr lang="tr-TR" sz="1200" b="1" dirty="0"/>
                    </a:p>
                  </a:txBody>
                  <a:tcPr/>
                </a:tc>
                <a:tc>
                  <a:txBody>
                    <a:bodyPr/>
                    <a:lstStyle/>
                    <a:p>
                      <a:pPr algn="ctr"/>
                      <a:r>
                        <a:rPr lang="tr-TR" sz="1200" b="1" dirty="0" smtClean="0"/>
                        <a:t>Doktora</a:t>
                      </a:r>
                      <a:endParaRPr lang="tr-TR" sz="1200" b="1" dirty="0"/>
                    </a:p>
                  </a:txBody>
                  <a:tcPr/>
                </a:tc>
                <a:extLst>
                  <a:ext uri="{0D108BD9-81ED-4DB2-BD59-A6C34878D82A}">
                    <a16:rowId xmlns:a16="http://schemas.microsoft.com/office/drawing/2014/main" val="10001"/>
                  </a:ext>
                </a:extLst>
              </a:tr>
              <a:tr h="410777">
                <a:tc>
                  <a:txBody>
                    <a:bodyPr/>
                    <a:lstStyle/>
                    <a:p>
                      <a:r>
                        <a:rPr lang="tr-TR" sz="1200" b="0" kern="1200" dirty="0" err="1" smtClean="0">
                          <a:solidFill>
                            <a:schemeClr val="dk1"/>
                          </a:solidFill>
                          <a:latin typeface="+mn-lt"/>
                          <a:ea typeface="+mn-ea"/>
                          <a:cs typeface="+mn-cs"/>
                        </a:rPr>
                        <a:t>Öğr</a:t>
                      </a:r>
                      <a:r>
                        <a:rPr lang="tr-TR" sz="1200" b="0" kern="1200" dirty="0" smtClean="0">
                          <a:solidFill>
                            <a:schemeClr val="dk1"/>
                          </a:solidFill>
                          <a:latin typeface="+mn-lt"/>
                          <a:ea typeface="+mn-ea"/>
                          <a:cs typeface="+mn-cs"/>
                        </a:rPr>
                        <a:t>.Gör.Emral GÜLÇEK </a:t>
                      </a:r>
                      <a:endParaRPr lang="tr-TR" sz="1200" b="0" dirty="0"/>
                    </a:p>
                  </a:txBody>
                  <a:tcPr/>
                </a:tc>
                <a:tc>
                  <a:txBody>
                    <a:bodyPr/>
                    <a:lstStyle/>
                    <a:p>
                      <a:r>
                        <a:rPr lang="tr-TR" sz="1200" b="0" kern="1200" dirty="0" smtClean="0">
                          <a:solidFill>
                            <a:schemeClr val="dk1"/>
                          </a:solidFill>
                          <a:latin typeface="+mn-lt"/>
                          <a:ea typeface="+mn-ea"/>
                          <a:cs typeface="+mn-cs"/>
                        </a:rPr>
                        <a:t>Hemşirelik </a:t>
                      </a:r>
                      <a:endParaRPr lang="tr-TR" sz="1200" b="0" dirty="0"/>
                    </a:p>
                  </a:txBody>
                  <a:tcPr/>
                </a:tc>
                <a:tc>
                  <a:txBody>
                    <a:bodyPr/>
                    <a:lstStyle/>
                    <a:p>
                      <a:r>
                        <a:rPr lang="tr-TR" sz="1200" b="0" dirty="0" smtClean="0"/>
                        <a:t>Halk</a:t>
                      </a:r>
                      <a:r>
                        <a:rPr lang="tr-TR" sz="1200" b="0" baseline="0" dirty="0" smtClean="0"/>
                        <a:t> Sağlığı</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0" baseline="0" dirty="0" smtClean="0"/>
                        <a:t>Hemşireliği</a:t>
                      </a:r>
                      <a:endParaRPr lang="tr-TR" sz="1200" b="0" dirty="0" smtClean="0"/>
                    </a:p>
                    <a:p>
                      <a:endParaRPr lang="tr-TR" sz="1200" b="0" dirty="0"/>
                    </a:p>
                  </a:txBody>
                  <a:tcPr/>
                </a:tc>
                <a:tc>
                  <a:txBody>
                    <a:bodyPr/>
                    <a:lstStyle/>
                    <a:p>
                      <a:r>
                        <a:rPr lang="tr-TR" sz="1200" b="0" dirty="0" smtClean="0"/>
                        <a:t>Devam</a:t>
                      </a:r>
                      <a:r>
                        <a:rPr lang="tr-TR" sz="1200" b="0" baseline="0" dirty="0" smtClean="0"/>
                        <a:t> ediyor</a:t>
                      </a:r>
                      <a:endParaRPr lang="tr-TR" sz="1200" b="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0" dirty="0" smtClean="0">
                          <a:latin typeface="Times New Roman"/>
                          <a:ea typeface="Times New Roman"/>
                          <a:cs typeface="Times New Roman"/>
                        </a:rPr>
                        <a:t>Dicle Üniversitesi</a:t>
                      </a:r>
                      <a:endParaRPr lang="tr-TR" sz="1100" b="0" dirty="0" smtClean="0">
                        <a:latin typeface="+mn-lt"/>
                        <a:ea typeface="Calibri"/>
                        <a:cs typeface="Times New Roman"/>
                      </a:endParaRPr>
                    </a:p>
                    <a:p>
                      <a:endParaRPr lang="tr-TR" sz="1200" b="0" dirty="0"/>
                    </a:p>
                  </a:txBody>
                  <a:tcPr/>
                </a:tc>
                <a:tc>
                  <a:txBody>
                    <a:bodyPr/>
                    <a:lstStyle/>
                    <a:p>
                      <a:pPr algn="ctr"/>
                      <a:r>
                        <a:rPr lang="tr-TR" sz="1200" b="0" dirty="0" smtClean="0"/>
                        <a:t>İnönü</a:t>
                      </a:r>
                      <a:r>
                        <a:rPr lang="tr-TR" sz="1200" b="0" baseline="0" dirty="0" smtClean="0"/>
                        <a:t> Üniversitesi</a:t>
                      </a:r>
                      <a:endParaRPr lang="tr-TR" sz="1200" b="0" dirty="0"/>
                    </a:p>
                  </a:txBody>
                  <a:tcPr/>
                </a:tc>
                <a:tc>
                  <a:txBody>
                    <a:bodyPr/>
                    <a:lstStyle/>
                    <a:p>
                      <a:r>
                        <a:rPr lang="tr-TR" sz="1200" b="0" dirty="0" smtClean="0"/>
                        <a:t>-</a:t>
                      </a:r>
                      <a:endParaRPr lang="tr-TR" sz="1200" b="0" dirty="0"/>
                    </a:p>
                  </a:txBody>
                  <a:tcPr/>
                </a:tc>
                <a:extLst>
                  <a:ext uri="{0D108BD9-81ED-4DB2-BD59-A6C34878D82A}">
                    <a16:rowId xmlns:a16="http://schemas.microsoft.com/office/drawing/2014/main" val="10002"/>
                  </a:ext>
                </a:extLst>
              </a:tr>
              <a:tr h="410777">
                <a:tc>
                  <a:txBody>
                    <a:bodyPr/>
                    <a:lstStyle/>
                    <a:p>
                      <a:r>
                        <a:rPr lang="tr-TR" sz="1200" b="0" dirty="0" err="1" smtClean="0"/>
                        <a:t>Öğr</a:t>
                      </a:r>
                      <a:r>
                        <a:rPr lang="tr-TR" sz="1200" b="0" dirty="0" smtClean="0"/>
                        <a:t>.Gör. Zeliha </a:t>
                      </a:r>
                      <a:r>
                        <a:rPr lang="tr-TR" sz="1200" b="0" baseline="0" dirty="0" smtClean="0"/>
                        <a:t> BÜYÜKBAYRAM</a:t>
                      </a:r>
                      <a:endParaRPr lang="tr-TR"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kern="1200" dirty="0" smtClean="0">
                          <a:solidFill>
                            <a:schemeClr val="dk1"/>
                          </a:solidFill>
                          <a:latin typeface="+mn-lt"/>
                          <a:ea typeface="+mn-ea"/>
                          <a:cs typeface="+mn-cs"/>
                        </a:rPr>
                        <a:t>Hemşirelik </a:t>
                      </a:r>
                      <a:endParaRPr lang="tr-TR" sz="1200" b="0" dirty="0" smtClean="0"/>
                    </a:p>
                    <a:p>
                      <a:endParaRPr lang="tr-TR" sz="1200" b="0" dirty="0"/>
                    </a:p>
                  </a:txBody>
                  <a:tcPr/>
                </a:tc>
                <a:tc>
                  <a:txBody>
                    <a:bodyPr/>
                    <a:lstStyle/>
                    <a:p>
                      <a:r>
                        <a:rPr lang="tr-TR" sz="1200" b="0" dirty="0" smtClean="0"/>
                        <a:t>İç</a:t>
                      </a:r>
                      <a:r>
                        <a:rPr lang="tr-TR" sz="1200" b="0" baseline="0" dirty="0" smtClean="0"/>
                        <a:t> Hastalıkları</a:t>
                      </a:r>
                    </a:p>
                    <a:p>
                      <a:r>
                        <a:rPr lang="tr-TR" sz="1200" b="0" baseline="0" dirty="0" smtClean="0"/>
                        <a:t>Hemşireliği</a:t>
                      </a:r>
                      <a:endParaRPr lang="tr-TR" sz="1200" b="0" dirty="0"/>
                    </a:p>
                  </a:txBody>
                  <a:tcPr/>
                </a:tc>
                <a:tc>
                  <a:txBody>
                    <a:bodyPr/>
                    <a:lstStyle/>
                    <a:p>
                      <a:r>
                        <a:rPr lang="tr-TR" sz="1200" b="0" dirty="0" smtClean="0"/>
                        <a:t>Devam ediyor</a:t>
                      </a:r>
                      <a:endParaRPr lang="tr-TR" sz="1200" b="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latin typeface="Times New Roman"/>
                          <a:ea typeface="Times New Roman"/>
                          <a:cs typeface="Times New Roman"/>
                        </a:rPr>
                        <a:t>Dicle Üniversitesi</a:t>
                      </a:r>
                      <a:endParaRPr lang="tr-TR" sz="1100" dirty="0" smtClean="0">
                        <a:latin typeface="+mn-lt"/>
                        <a:ea typeface="Calibri"/>
                        <a:cs typeface="Times New Roman"/>
                      </a:endParaRPr>
                    </a:p>
                    <a:p>
                      <a:endParaRPr lang="tr-TR" sz="1200" b="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0" dirty="0" smtClean="0"/>
                        <a:t>İnönü</a:t>
                      </a:r>
                      <a:r>
                        <a:rPr lang="tr-TR" sz="1200" b="0" baseline="0" dirty="0" smtClean="0"/>
                        <a:t> Üniversitesi</a:t>
                      </a:r>
                      <a:endParaRPr lang="tr-TR" sz="1200" b="0" dirty="0" smtClean="0"/>
                    </a:p>
                    <a:p>
                      <a:pPr algn="ctr"/>
                      <a:endParaRPr lang="tr-TR" sz="1200" b="0" dirty="0"/>
                    </a:p>
                  </a:txBody>
                  <a:tcPr/>
                </a:tc>
                <a:tc>
                  <a:txBody>
                    <a:bodyPr/>
                    <a:lstStyle/>
                    <a:p>
                      <a:r>
                        <a:rPr lang="tr-TR" sz="1200" b="0" dirty="0" smtClean="0"/>
                        <a:t>-</a:t>
                      </a:r>
                      <a:endParaRPr lang="tr-TR" sz="1200" b="0" dirty="0"/>
                    </a:p>
                  </a:txBody>
                  <a:tcPr/>
                </a:tc>
                <a:extLst>
                  <a:ext uri="{0D108BD9-81ED-4DB2-BD59-A6C34878D82A}">
                    <a16:rowId xmlns:a16="http://schemas.microsoft.com/office/drawing/2014/main" val="10003"/>
                  </a:ext>
                </a:extLst>
              </a:tr>
              <a:tr h="410777">
                <a:tc>
                  <a:txBody>
                    <a:bodyPr/>
                    <a:lstStyle/>
                    <a:p>
                      <a:pPr algn="ctr">
                        <a:lnSpc>
                          <a:spcPct val="115000"/>
                        </a:lnSpc>
                        <a:spcAft>
                          <a:spcPts val="0"/>
                        </a:spcAft>
                      </a:pPr>
                      <a:r>
                        <a:rPr lang="tr-TR" sz="1200" dirty="0">
                          <a:latin typeface="Times New Roman"/>
                          <a:ea typeface="Times New Roman"/>
                          <a:cs typeface="Times New Roman"/>
                        </a:rPr>
                        <a:t>Okt. Serap DİRİKOLU</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Hemşirelik</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a:latin typeface="Times New Roman"/>
                          <a:ea typeface="Times New Roman"/>
                          <a:cs typeface="Times New Roman"/>
                        </a:rPr>
                        <a:t>-</a:t>
                      </a:r>
                      <a:endParaRPr lang="tr-TR" sz="110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4"/>
                  </a:ext>
                </a:extLst>
              </a:tr>
              <a:tr h="410777">
                <a:tc>
                  <a:txBody>
                    <a:bodyPr/>
                    <a:lstStyle/>
                    <a:p>
                      <a:pPr algn="ctr">
                        <a:lnSpc>
                          <a:spcPct val="115000"/>
                        </a:lnSpc>
                        <a:spcAft>
                          <a:spcPts val="0"/>
                        </a:spcAft>
                      </a:pPr>
                      <a:r>
                        <a:rPr lang="tr-TR" sz="1200" dirty="0">
                          <a:latin typeface="Times New Roman"/>
                          <a:ea typeface="Times New Roman"/>
                          <a:cs typeface="Times New Roman"/>
                        </a:rPr>
                        <a:t>Okt. Dilcan EREN</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Hemşirelik</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Dicle Üniversitesi</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gn="ctr">
                        <a:lnSpc>
                          <a:spcPct val="115000"/>
                        </a:lnSpc>
                        <a:spcAft>
                          <a:spcPts val="0"/>
                        </a:spcAft>
                      </a:pP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İNSAN KAYNAKLARI</a:t>
            </a:r>
            <a:endParaRPr lang="tr-TR" dirty="0"/>
          </a:p>
        </p:txBody>
      </p:sp>
      <p:sp>
        <p:nvSpPr>
          <p:cNvPr id="3" name="2 İçerik Yer Tutucusu"/>
          <p:cNvSpPr>
            <a:spLocks noGrp="1"/>
          </p:cNvSpPr>
          <p:nvPr>
            <p:ph idx="1"/>
          </p:nvPr>
        </p:nvSpPr>
        <p:spPr/>
        <p:txBody>
          <a:bodyPr/>
          <a:lstStyle/>
          <a:p>
            <a:r>
              <a:rPr lang="tr-TR" dirty="0" smtClean="0"/>
              <a:t>İdari Personel</a:t>
            </a:r>
          </a:p>
          <a:p>
            <a:pPr>
              <a:buNone/>
            </a:pPr>
            <a:endParaRPr lang="tr-TR" dirty="0"/>
          </a:p>
        </p:txBody>
      </p:sp>
      <p:graphicFrame>
        <p:nvGraphicFramePr>
          <p:cNvPr id="4" name="3 Tablo"/>
          <p:cNvGraphicFramePr>
            <a:graphicFrameLocks noGrp="1"/>
          </p:cNvGraphicFramePr>
          <p:nvPr/>
        </p:nvGraphicFramePr>
        <p:xfrm>
          <a:off x="467544" y="2204864"/>
          <a:ext cx="8424936" cy="3437128"/>
        </p:xfrm>
        <a:graphic>
          <a:graphicData uri="http://schemas.openxmlformats.org/drawingml/2006/table">
            <a:tbl>
              <a:tblPr firstRow="1" bandRow="1">
                <a:tableStyleId>{5C22544A-7EE6-4342-B048-85BDC9FD1C3A}</a:tableStyleId>
              </a:tblPr>
              <a:tblGrid>
                <a:gridCol w="2106234">
                  <a:extLst>
                    <a:ext uri="{9D8B030D-6E8A-4147-A177-3AD203B41FA5}">
                      <a16:colId xmlns:a16="http://schemas.microsoft.com/office/drawing/2014/main" val="20000"/>
                    </a:ext>
                  </a:extLst>
                </a:gridCol>
                <a:gridCol w="2106234">
                  <a:extLst>
                    <a:ext uri="{9D8B030D-6E8A-4147-A177-3AD203B41FA5}">
                      <a16:colId xmlns:a16="http://schemas.microsoft.com/office/drawing/2014/main" val="20001"/>
                    </a:ext>
                  </a:extLst>
                </a:gridCol>
                <a:gridCol w="2106234">
                  <a:extLst>
                    <a:ext uri="{9D8B030D-6E8A-4147-A177-3AD203B41FA5}">
                      <a16:colId xmlns:a16="http://schemas.microsoft.com/office/drawing/2014/main" val="20002"/>
                    </a:ext>
                  </a:extLst>
                </a:gridCol>
                <a:gridCol w="2106234">
                  <a:extLst>
                    <a:ext uri="{9D8B030D-6E8A-4147-A177-3AD203B41FA5}">
                      <a16:colId xmlns:a16="http://schemas.microsoft.com/office/drawing/2014/main" val="20003"/>
                    </a:ext>
                  </a:extLst>
                </a:gridCol>
              </a:tblGrid>
              <a:tr h="370840">
                <a:tc>
                  <a:txBody>
                    <a:bodyPr/>
                    <a:lstStyle/>
                    <a:p>
                      <a:pPr algn="ctr">
                        <a:lnSpc>
                          <a:spcPct val="115000"/>
                        </a:lnSpc>
                        <a:spcAft>
                          <a:spcPts val="0"/>
                        </a:spcAft>
                        <a:tabLst>
                          <a:tab pos="1524000" algn="l"/>
                        </a:tabLst>
                      </a:pPr>
                      <a:r>
                        <a:rPr lang="tr-TR" sz="1200" b="1" dirty="0">
                          <a:latin typeface="Times New Roman"/>
                          <a:ea typeface="Calibri"/>
                          <a:cs typeface="Times New Roman"/>
                        </a:rPr>
                        <a:t>Adı Soyadı</a:t>
                      </a:r>
                      <a:endParaRPr lang="tr-TR" sz="1100" dirty="0">
                        <a:latin typeface="Calibri"/>
                        <a:ea typeface="Calibri"/>
                        <a:cs typeface="Times New Roman"/>
                      </a:endParaRPr>
                    </a:p>
                  </a:txBody>
                  <a:tcPr marL="68580" marR="68580" marT="0" marB="0" anchor="ctr"/>
                </a:tc>
                <a:tc>
                  <a:txBody>
                    <a:bodyPr/>
                    <a:lstStyle/>
                    <a:p>
                      <a:pPr algn="ctr">
                        <a:lnSpc>
                          <a:spcPct val="115000"/>
                        </a:lnSpc>
                        <a:spcAft>
                          <a:spcPts val="0"/>
                        </a:spcAft>
                        <a:tabLst>
                          <a:tab pos="1524000" algn="l"/>
                        </a:tabLst>
                      </a:pPr>
                      <a:r>
                        <a:rPr lang="tr-TR" sz="1200" b="1" dirty="0" err="1">
                          <a:latin typeface="Times New Roman"/>
                          <a:ea typeface="Calibri"/>
                          <a:cs typeface="Times New Roman"/>
                        </a:rPr>
                        <a:t>Ünvanı</a:t>
                      </a:r>
                      <a:endParaRPr lang="tr-TR" sz="1100" dirty="0">
                        <a:latin typeface="Calibri"/>
                        <a:ea typeface="Calibri"/>
                        <a:cs typeface="Times New Roman"/>
                      </a:endParaRPr>
                    </a:p>
                  </a:txBody>
                  <a:tcPr marL="68580" marR="68580" marT="0" marB="0" anchor="ctr"/>
                </a:tc>
                <a:tc>
                  <a:txBody>
                    <a:bodyPr/>
                    <a:lstStyle/>
                    <a:p>
                      <a:pPr algn="ctr">
                        <a:lnSpc>
                          <a:spcPct val="115000"/>
                        </a:lnSpc>
                        <a:spcAft>
                          <a:spcPts val="0"/>
                        </a:spcAft>
                        <a:tabLst>
                          <a:tab pos="1524000" algn="l"/>
                        </a:tabLst>
                      </a:pPr>
                      <a:r>
                        <a:rPr lang="tr-TR" sz="1200" b="1" dirty="0">
                          <a:latin typeface="Times New Roman"/>
                          <a:ea typeface="Calibri"/>
                          <a:cs typeface="Times New Roman"/>
                        </a:rPr>
                        <a:t>Kadrosunun Bulunduğu Birim</a:t>
                      </a:r>
                      <a:endParaRPr lang="tr-TR" sz="1100"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Görevi</a:t>
                      </a:r>
                      <a:endParaRPr lang="tr-TR" sz="1100" dirty="0">
                        <a:latin typeface="Calibri"/>
                        <a:ea typeface="Calibri"/>
                        <a:cs typeface="Times New Roman"/>
                      </a:endParaRPr>
                    </a:p>
                  </a:txBody>
                  <a:tcPr marL="68580" marR="68580" marT="0" marB="0" anchor="ctr"/>
                </a:tc>
                <a:extLst>
                  <a:ext uri="{0D108BD9-81ED-4DB2-BD59-A6C34878D82A}">
                    <a16:rowId xmlns:a16="http://schemas.microsoft.com/office/drawing/2014/main" val="10000"/>
                  </a:ext>
                </a:extLst>
              </a:tr>
              <a:tr h="370840">
                <a:tc>
                  <a:txBody>
                    <a:bodyPr/>
                    <a:lstStyle/>
                    <a:p>
                      <a:pPr algn="ctr">
                        <a:lnSpc>
                          <a:spcPct val="115000"/>
                        </a:lnSpc>
                        <a:spcAft>
                          <a:spcPts val="0"/>
                        </a:spcAft>
                        <a:tabLst>
                          <a:tab pos="1524000" algn="l"/>
                        </a:tabLst>
                      </a:pPr>
                      <a:r>
                        <a:rPr lang="tr-TR" sz="1200" b="1" dirty="0">
                          <a:latin typeface="Times New Roman"/>
                          <a:ea typeface="Calibri"/>
                          <a:cs typeface="Times New Roman"/>
                        </a:rPr>
                        <a:t>Tacettin ERDEN</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Yüksekokul Sekreteri</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Sağlık Yüksekokulu</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İdari Personel Amiri</a:t>
                      </a:r>
                      <a:endParaRPr lang="tr-TR" sz="1100" b="1">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70840">
                <a:tc>
                  <a:txBody>
                    <a:bodyPr/>
                    <a:lstStyle/>
                    <a:p>
                      <a:pPr algn="ctr">
                        <a:lnSpc>
                          <a:spcPct val="115000"/>
                        </a:lnSpc>
                        <a:spcAft>
                          <a:spcPts val="0"/>
                        </a:spcAft>
                        <a:tabLst>
                          <a:tab pos="1524000" algn="l"/>
                        </a:tabLst>
                      </a:pPr>
                      <a:r>
                        <a:rPr lang="tr-TR" sz="1200" b="1" dirty="0">
                          <a:latin typeface="Times New Roman"/>
                          <a:ea typeface="Calibri"/>
                          <a:cs typeface="Times New Roman"/>
                        </a:rPr>
                        <a:t>Sefer ERDEMCİ</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Ayniyat Saymanı</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Taşınır İşlemleri</a:t>
                      </a:r>
                      <a:endParaRPr lang="tr-TR" sz="1100" b="1">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70840">
                <a:tc>
                  <a:txBody>
                    <a:bodyPr/>
                    <a:lstStyle/>
                    <a:p>
                      <a:pPr algn="ctr">
                        <a:lnSpc>
                          <a:spcPct val="115000"/>
                        </a:lnSpc>
                        <a:spcAft>
                          <a:spcPts val="0"/>
                        </a:spcAft>
                        <a:tabLst>
                          <a:tab pos="1524000" algn="l"/>
                        </a:tabLst>
                      </a:pPr>
                      <a:r>
                        <a:rPr lang="tr-TR" sz="1200" b="1" dirty="0" err="1">
                          <a:latin typeface="Times New Roman"/>
                          <a:ea typeface="Calibri"/>
                          <a:cs typeface="Times New Roman"/>
                        </a:rPr>
                        <a:t>Nejdet</a:t>
                      </a:r>
                      <a:r>
                        <a:rPr lang="tr-TR" sz="1200" b="1" dirty="0">
                          <a:latin typeface="Times New Roman"/>
                          <a:ea typeface="Calibri"/>
                          <a:cs typeface="Times New Roman"/>
                        </a:rPr>
                        <a:t> TİGÜ</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Bilgisayar İşletmeni</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smtClean="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Öğrenci İşleri</a:t>
                      </a:r>
                      <a:endParaRPr lang="tr-TR" sz="1100" b="1">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70840">
                <a:tc>
                  <a:txBody>
                    <a:bodyPr/>
                    <a:lstStyle/>
                    <a:p>
                      <a:pPr algn="ctr">
                        <a:lnSpc>
                          <a:spcPct val="115000"/>
                        </a:lnSpc>
                        <a:spcAft>
                          <a:spcPts val="0"/>
                        </a:spcAft>
                        <a:tabLst>
                          <a:tab pos="1524000" algn="l"/>
                        </a:tabLst>
                      </a:pPr>
                      <a:r>
                        <a:rPr lang="tr-TR" sz="1200" b="1" dirty="0" err="1">
                          <a:latin typeface="Times New Roman"/>
                          <a:ea typeface="Calibri"/>
                          <a:cs typeface="Times New Roman"/>
                        </a:rPr>
                        <a:t>Sıddık</a:t>
                      </a:r>
                      <a:r>
                        <a:rPr lang="tr-TR" sz="1200" b="1" dirty="0">
                          <a:latin typeface="Times New Roman"/>
                          <a:ea typeface="Calibri"/>
                          <a:cs typeface="Times New Roman"/>
                        </a:rPr>
                        <a:t> ÖZER</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Bilgisayar İşletmeni</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smtClean="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Mutemetlik, Maaş, Ekders Ödemeleri ve Diğer Ödemeler</a:t>
                      </a:r>
                      <a:endParaRPr lang="tr-TR" sz="1100" b="1">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70840">
                <a:tc>
                  <a:txBody>
                    <a:bodyPr/>
                    <a:lstStyle/>
                    <a:p>
                      <a:pPr algn="ctr">
                        <a:lnSpc>
                          <a:spcPct val="115000"/>
                        </a:lnSpc>
                        <a:spcAft>
                          <a:spcPts val="0"/>
                        </a:spcAft>
                        <a:tabLst>
                          <a:tab pos="1524000" algn="l"/>
                        </a:tabLst>
                      </a:pPr>
                      <a:r>
                        <a:rPr lang="tr-TR" sz="1200" b="1" dirty="0">
                          <a:latin typeface="Times New Roman"/>
                          <a:ea typeface="Calibri"/>
                          <a:cs typeface="Times New Roman"/>
                        </a:rPr>
                        <a:t>Hüseyin ASLAN</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Memur</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smtClean="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a:latin typeface="Times New Roman"/>
                          <a:ea typeface="Calibri"/>
                          <a:cs typeface="Times New Roman"/>
                        </a:rPr>
                        <a:t>Yazı İşleri</a:t>
                      </a:r>
                      <a:endParaRPr lang="tr-TR" sz="1100" b="1">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70840">
                <a:tc>
                  <a:txBody>
                    <a:bodyPr/>
                    <a:lstStyle/>
                    <a:p>
                      <a:pPr algn="ctr">
                        <a:lnSpc>
                          <a:spcPct val="115000"/>
                        </a:lnSpc>
                        <a:spcAft>
                          <a:spcPts val="0"/>
                        </a:spcAft>
                        <a:tabLst>
                          <a:tab pos="1524000" algn="l"/>
                        </a:tabLst>
                      </a:pPr>
                      <a:r>
                        <a:rPr lang="tr-TR" sz="1200" b="1">
                          <a:latin typeface="Times New Roman"/>
                          <a:ea typeface="Calibri"/>
                          <a:cs typeface="Times New Roman"/>
                        </a:rPr>
                        <a:t>Haci YILMAZ</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smtClean="0">
                          <a:latin typeface="Times New Roman"/>
                          <a:ea typeface="Calibri"/>
                          <a:cs typeface="Times New Roman"/>
                        </a:rPr>
                        <a:t>Bilgisayar İşletmeni</a:t>
                      </a:r>
                      <a:endParaRPr lang="tr-TR" sz="1100" b="1" dirty="0">
                        <a:latin typeface="+mn-lt"/>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smtClean="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smtClean="0">
                          <a:latin typeface="Times New Roman"/>
                          <a:ea typeface="Calibri"/>
                          <a:cs typeface="Times New Roman"/>
                        </a:rPr>
                        <a:t>Sekreter</a:t>
                      </a:r>
                      <a:endParaRPr lang="tr-TR" sz="1100" b="1" dirty="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370840">
                <a:tc>
                  <a:txBody>
                    <a:bodyPr/>
                    <a:lstStyle/>
                    <a:p>
                      <a:pPr algn="ctr">
                        <a:lnSpc>
                          <a:spcPct val="115000"/>
                        </a:lnSpc>
                        <a:spcAft>
                          <a:spcPts val="0"/>
                        </a:spcAft>
                        <a:tabLst>
                          <a:tab pos="1524000" algn="l"/>
                        </a:tabLst>
                      </a:pPr>
                      <a:r>
                        <a:rPr lang="tr-TR" sz="1200" b="1">
                          <a:latin typeface="Times New Roman"/>
                          <a:ea typeface="Calibri"/>
                          <a:cs typeface="Times New Roman"/>
                        </a:rPr>
                        <a:t>Muhsin BEYDOĞAN</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Hizmetli</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Kütüphane Memuru</a:t>
                      </a:r>
                      <a:endParaRPr lang="tr-TR" sz="1100" b="1" dirty="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70840">
                <a:tc>
                  <a:txBody>
                    <a:bodyPr/>
                    <a:lstStyle/>
                    <a:p>
                      <a:pPr algn="ctr">
                        <a:lnSpc>
                          <a:spcPct val="115000"/>
                        </a:lnSpc>
                        <a:spcAft>
                          <a:spcPts val="0"/>
                        </a:spcAft>
                        <a:tabLst>
                          <a:tab pos="1524000" algn="l"/>
                        </a:tabLst>
                      </a:pPr>
                      <a:r>
                        <a:rPr lang="tr-TR" sz="1200" b="1">
                          <a:latin typeface="Times New Roman"/>
                          <a:ea typeface="Calibri"/>
                          <a:cs typeface="Times New Roman"/>
                        </a:rPr>
                        <a:t>Resul BULUT</a:t>
                      </a:r>
                      <a:endParaRPr lang="tr-TR" sz="1100" b="1">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Hizmetli</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Sağlık Yüksekokulu</a:t>
                      </a:r>
                      <a:endParaRPr lang="tr-TR" sz="1100" b="1" dirty="0">
                        <a:latin typeface="Calibri"/>
                        <a:ea typeface="Calibri"/>
                        <a:cs typeface="Times New Roman"/>
                      </a:endParaRPr>
                    </a:p>
                  </a:txBody>
                  <a:tcPr marL="68580" marR="68580" marT="0" marB="0"/>
                </a:tc>
                <a:tc>
                  <a:txBody>
                    <a:bodyPr/>
                    <a:lstStyle/>
                    <a:p>
                      <a:pPr algn="ctr">
                        <a:lnSpc>
                          <a:spcPct val="115000"/>
                        </a:lnSpc>
                        <a:spcAft>
                          <a:spcPts val="0"/>
                        </a:spcAft>
                        <a:tabLst>
                          <a:tab pos="1524000" algn="l"/>
                        </a:tabLst>
                      </a:pPr>
                      <a:r>
                        <a:rPr lang="tr-TR" sz="1200" b="1" dirty="0">
                          <a:latin typeface="Times New Roman"/>
                          <a:ea typeface="Calibri"/>
                          <a:cs typeface="Times New Roman"/>
                        </a:rPr>
                        <a:t>Temizlik İşleri</a:t>
                      </a:r>
                      <a:endParaRPr lang="tr-TR" sz="1100" b="1" dirty="0">
                        <a:latin typeface="Calibri"/>
                        <a:ea typeface="Calibri"/>
                        <a:cs typeface="Times New Roman"/>
                      </a:endParaRPr>
                    </a:p>
                  </a:txBody>
                  <a:tcPr marL="68580" marR="68580" marT="0" marB="0"/>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HEMŞİRELİK BÖLÜMÜ ÇALIŞMALARI</a:t>
            </a:r>
            <a:endParaRPr lang="tr-TR" dirty="0"/>
          </a:p>
        </p:txBody>
      </p:sp>
      <p:sp>
        <p:nvSpPr>
          <p:cNvPr id="3" name="2 İçerik Yer Tutucusu"/>
          <p:cNvSpPr>
            <a:spLocks noGrp="1"/>
          </p:cNvSpPr>
          <p:nvPr>
            <p:ph idx="1"/>
          </p:nvPr>
        </p:nvSpPr>
        <p:spPr>
          <a:xfrm>
            <a:off x="4067944" y="1600200"/>
            <a:ext cx="4752528" cy="4781128"/>
          </a:xfrm>
        </p:spPr>
        <p:txBody>
          <a:bodyPr>
            <a:normAutofit fontScale="92500"/>
          </a:bodyPr>
          <a:lstStyle/>
          <a:p>
            <a:pPr algn="just"/>
            <a:r>
              <a:rPr lang="tr-TR" dirty="0" smtClean="0"/>
              <a:t>Hemşirelik Bölümü Staj Üniforması ile ilgili Yönetim Kurulu Kararı ile Yarıyıl İçi Klinik Uygulamaları ve Yaz Stajı ile ilgili Staj Yönergesi oluşturulmuştur. Bu yıl ise staj uygulama esasları yapılan toplantılarla uygulanmaya başlanmıştır.</a:t>
            </a:r>
            <a:endParaRPr lang="tr-TR" dirty="0"/>
          </a:p>
        </p:txBody>
      </p:sp>
      <p:pic>
        <p:nvPicPr>
          <p:cNvPr id="4" name="3 Resim" descr="images.jpg"/>
          <p:cNvPicPr>
            <a:picLocks noChangeAspect="1"/>
          </p:cNvPicPr>
          <p:nvPr/>
        </p:nvPicPr>
        <p:blipFill>
          <a:blip r:embed="rId2" cstate="print"/>
          <a:stretch>
            <a:fillRect/>
          </a:stretch>
        </p:blipFill>
        <p:spPr>
          <a:xfrm>
            <a:off x="539552" y="1700808"/>
            <a:ext cx="3312368" cy="4248472"/>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HEMŞİRELİK BÖLÜMÜ ÇALIŞMALARI</a:t>
            </a:r>
            <a:endParaRPr lang="tr-TR" dirty="0"/>
          </a:p>
        </p:txBody>
      </p:sp>
      <p:sp>
        <p:nvSpPr>
          <p:cNvPr id="3" name="2 İçerik Yer Tutucusu"/>
          <p:cNvSpPr>
            <a:spLocks noGrp="1"/>
          </p:cNvSpPr>
          <p:nvPr>
            <p:ph idx="1"/>
          </p:nvPr>
        </p:nvSpPr>
        <p:spPr/>
        <p:txBody>
          <a:bodyPr/>
          <a:lstStyle/>
          <a:p>
            <a:pPr algn="just"/>
            <a:r>
              <a:rPr lang="tr-TR" dirty="0" err="1" smtClean="0"/>
              <a:t>Erasmus</a:t>
            </a:r>
            <a:r>
              <a:rPr lang="tr-TR" dirty="0" smtClean="0"/>
              <a:t>, Farabi ve Mevlana’dan sorumlu Öğretim Elemanlarına bilgilendirme yazıları yazılarak birim web sayfasında yayınlanmıştır.</a:t>
            </a:r>
            <a:endParaRPr lang="tr-TR" dirty="0"/>
          </a:p>
        </p:txBody>
      </p:sp>
      <p:pic>
        <p:nvPicPr>
          <p:cNvPr id="7" name="6 Resim" descr="indir (2).jpg"/>
          <p:cNvPicPr>
            <a:picLocks noChangeAspect="1"/>
          </p:cNvPicPr>
          <p:nvPr/>
        </p:nvPicPr>
        <p:blipFill>
          <a:blip r:embed="rId2" cstate="print"/>
          <a:stretch>
            <a:fillRect/>
          </a:stretch>
        </p:blipFill>
        <p:spPr>
          <a:xfrm>
            <a:off x="611560" y="3501008"/>
            <a:ext cx="2376264" cy="3024336"/>
          </a:xfrm>
          <a:prstGeom prst="rect">
            <a:avLst/>
          </a:prstGeom>
        </p:spPr>
      </p:pic>
      <p:pic>
        <p:nvPicPr>
          <p:cNvPr id="8" name="7 Resim" descr="indir (3).jpg"/>
          <p:cNvPicPr>
            <a:picLocks noChangeAspect="1"/>
          </p:cNvPicPr>
          <p:nvPr/>
        </p:nvPicPr>
        <p:blipFill>
          <a:blip r:embed="rId3" cstate="print"/>
          <a:stretch>
            <a:fillRect/>
          </a:stretch>
        </p:blipFill>
        <p:spPr>
          <a:xfrm>
            <a:off x="3491880" y="3429000"/>
            <a:ext cx="2736304" cy="3024336"/>
          </a:xfrm>
          <a:prstGeom prst="rect">
            <a:avLst/>
          </a:prstGeom>
        </p:spPr>
      </p:pic>
      <p:pic>
        <p:nvPicPr>
          <p:cNvPr id="9" name="8 Resim" descr="indir (4).jpg"/>
          <p:cNvPicPr>
            <a:picLocks noChangeAspect="1"/>
          </p:cNvPicPr>
          <p:nvPr/>
        </p:nvPicPr>
        <p:blipFill>
          <a:blip r:embed="rId4" cstate="print"/>
          <a:stretch>
            <a:fillRect/>
          </a:stretch>
        </p:blipFill>
        <p:spPr>
          <a:xfrm>
            <a:off x="6588224" y="3356992"/>
            <a:ext cx="2300858" cy="3096344"/>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HEMŞİRELİK BÖLÜMÜ ÇALIŞMALARI</a:t>
            </a:r>
            <a:endParaRPr lang="tr-TR" dirty="0"/>
          </a:p>
        </p:txBody>
      </p:sp>
      <p:sp>
        <p:nvSpPr>
          <p:cNvPr id="3" name="2 İçerik Yer Tutucusu"/>
          <p:cNvSpPr>
            <a:spLocks noGrp="1"/>
          </p:cNvSpPr>
          <p:nvPr>
            <p:ph idx="1"/>
          </p:nvPr>
        </p:nvSpPr>
        <p:spPr/>
        <p:txBody>
          <a:bodyPr/>
          <a:lstStyle/>
          <a:p>
            <a:pPr algn="just"/>
            <a:r>
              <a:rPr lang="tr-TR" dirty="0" smtClean="0"/>
              <a:t>Yüksekokulumuz Akademik Personelinin öğrencilerle daha verimli zaman geçirmeleri için “</a:t>
            </a:r>
            <a:r>
              <a:rPr lang="tr-TR" b="1" dirty="0" smtClean="0"/>
              <a:t>Danışmanlık Saati</a:t>
            </a:r>
            <a:r>
              <a:rPr lang="tr-TR" dirty="0" smtClean="0"/>
              <a:t>” uygulaması başlatılmış olup danışmanlık saatleri tüm öğretim elemanlarının çalışma odalarının kapılarına asılmıştır.</a:t>
            </a:r>
            <a:endParaRPr lang="tr-T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BÖLÜM AÇMA</a:t>
            </a:r>
            <a:endParaRPr lang="tr-TR" dirty="0"/>
          </a:p>
        </p:txBody>
      </p:sp>
      <p:sp>
        <p:nvSpPr>
          <p:cNvPr id="3" name="2 İçerik Yer Tutucusu"/>
          <p:cNvSpPr>
            <a:spLocks noGrp="1"/>
          </p:cNvSpPr>
          <p:nvPr>
            <p:ph idx="1"/>
          </p:nvPr>
        </p:nvSpPr>
        <p:spPr/>
        <p:txBody>
          <a:bodyPr>
            <a:normAutofit fontScale="92500" lnSpcReduction="20000"/>
          </a:bodyPr>
          <a:lstStyle/>
          <a:p>
            <a:pPr algn="just"/>
            <a:endParaRPr lang="tr-TR" dirty="0" smtClean="0"/>
          </a:p>
          <a:p>
            <a:pPr algn="just">
              <a:buNone/>
            </a:pPr>
            <a:endParaRPr lang="tr-TR" dirty="0" smtClean="0"/>
          </a:p>
          <a:p>
            <a:pPr algn="just"/>
            <a:r>
              <a:rPr lang="tr-TR" dirty="0" smtClean="0"/>
              <a:t>“Sosyal Hizmetler” , “İş Sağlığı ve Güvenliği” ve “Çocuk Gelişimi” Bölümlerinin açılması teklif edilmiş olup YÖK tarafından kabul edilmiştir. Bu yıl “İş Sağlığı ve Güvenliği” bölümüne normal ve ikinci öğretim için müracaat edilmiştir. Ayrıca Sosyal hizmetler bölümüne öğrenci alımı için gerekli dosya hazırlanmış olup </a:t>
            </a:r>
            <a:r>
              <a:rPr lang="tr-TR" dirty="0" err="1" smtClean="0"/>
              <a:t>Yök</a:t>
            </a:r>
            <a:r>
              <a:rPr lang="tr-TR" dirty="0" smtClean="0"/>
              <a:t> ün belirlemiş olduğu öğretim elemanı temini için çalışmalar devam etmektedir.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AKADEMİK ÇALIŞMALAR</a:t>
            </a:r>
            <a:endParaRPr lang="tr-TR" dirty="0"/>
          </a:p>
        </p:txBody>
      </p:sp>
      <p:sp>
        <p:nvSpPr>
          <p:cNvPr id="3" name="2 İçerik Yer Tutucusu"/>
          <p:cNvSpPr>
            <a:spLocks noGrp="1"/>
          </p:cNvSpPr>
          <p:nvPr>
            <p:ph idx="1"/>
          </p:nvPr>
        </p:nvSpPr>
        <p:spPr/>
        <p:txBody>
          <a:bodyPr/>
          <a:lstStyle/>
          <a:p>
            <a:pPr algn="just">
              <a:buNone/>
            </a:pPr>
            <a:r>
              <a:rPr lang="tr-TR" dirty="0" smtClean="0"/>
              <a:t>	Yüksekokulumuz adresli; </a:t>
            </a:r>
          </a:p>
          <a:p>
            <a:pPr algn="just"/>
            <a:r>
              <a:rPr lang="tr-TR" dirty="0" smtClean="0"/>
              <a:t>53 adet SCI, 2 adet Ulusal Hakemli,  kapsamında yayın yapılmış olup devam eden 4 adet BAP, 1 adet TÜBİTAK ve 1 adet DPT kapsamında proje devam etmektedir.</a:t>
            </a:r>
            <a:endParaRPr lang="tr-T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atin typeface="Times New Roman"/>
                <a:ea typeface="Calibri"/>
                <a:cs typeface="Times New Roman"/>
              </a:rPr>
              <a:t>Yıllar İtibariyle Makale Sayıları</a:t>
            </a:r>
            <a:r>
              <a:rPr lang="tr-TR" dirty="0" smtClean="0">
                <a:ea typeface="Calibri"/>
                <a:cs typeface="Times New Roman"/>
              </a:rPr>
              <a:t/>
            </a:r>
            <a:br>
              <a:rPr lang="tr-TR" dirty="0" smtClean="0">
                <a:ea typeface="Calibri"/>
                <a:cs typeface="Times New Roman"/>
              </a:rPr>
            </a:br>
            <a:endParaRPr lang="tr-TR" dirty="0"/>
          </a:p>
        </p:txBody>
      </p:sp>
      <p:graphicFrame>
        <p:nvGraphicFramePr>
          <p:cNvPr id="4" name="3 İçerik Yer Tutucusu"/>
          <p:cNvGraphicFramePr>
            <a:graphicFrameLocks noGrp="1"/>
          </p:cNvGraphicFramePr>
          <p:nvPr>
            <p:ph idx="1"/>
          </p:nvPr>
        </p:nvGraphicFramePr>
        <p:xfrm>
          <a:off x="467544" y="1628800"/>
          <a:ext cx="8136903" cy="4480560"/>
        </p:xfrm>
        <a:graphic>
          <a:graphicData uri="http://schemas.openxmlformats.org/drawingml/2006/table">
            <a:tbl>
              <a:tblPr firstRow="1" bandRow="1">
                <a:tableStyleId>{5C22544A-7EE6-4342-B048-85BDC9FD1C3A}</a:tableStyleId>
              </a:tblPr>
              <a:tblGrid>
                <a:gridCol w="3378114">
                  <a:extLst>
                    <a:ext uri="{9D8B030D-6E8A-4147-A177-3AD203B41FA5}">
                      <a16:colId xmlns:a16="http://schemas.microsoft.com/office/drawing/2014/main" val="20000"/>
                    </a:ext>
                  </a:extLst>
                </a:gridCol>
                <a:gridCol w="785609">
                  <a:extLst>
                    <a:ext uri="{9D8B030D-6E8A-4147-A177-3AD203B41FA5}">
                      <a16:colId xmlns:a16="http://schemas.microsoft.com/office/drawing/2014/main" val="20001"/>
                    </a:ext>
                  </a:extLst>
                </a:gridCol>
                <a:gridCol w="808054">
                  <a:extLst>
                    <a:ext uri="{9D8B030D-6E8A-4147-A177-3AD203B41FA5}">
                      <a16:colId xmlns:a16="http://schemas.microsoft.com/office/drawing/2014/main" val="20002"/>
                    </a:ext>
                  </a:extLst>
                </a:gridCol>
                <a:gridCol w="785016">
                  <a:extLst>
                    <a:ext uri="{9D8B030D-6E8A-4147-A177-3AD203B41FA5}">
                      <a16:colId xmlns:a16="http://schemas.microsoft.com/office/drawing/2014/main" val="20003"/>
                    </a:ext>
                  </a:extLst>
                </a:gridCol>
                <a:gridCol w="785016">
                  <a:extLst>
                    <a:ext uri="{9D8B030D-6E8A-4147-A177-3AD203B41FA5}">
                      <a16:colId xmlns:a16="http://schemas.microsoft.com/office/drawing/2014/main" val="20004"/>
                    </a:ext>
                  </a:extLst>
                </a:gridCol>
                <a:gridCol w="785016">
                  <a:extLst>
                    <a:ext uri="{9D8B030D-6E8A-4147-A177-3AD203B41FA5}">
                      <a16:colId xmlns:a16="http://schemas.microsoft.com/office/drawing/2014/main" val="20005"/>
                    </a:ext>
                  </a:extLst>
                </a:gridCol>
                <a:gridCol w="810078">
                  <a:extLst>
                    <a:ext uri="{9D8B030D-6E8A-4147-A177-3AD203B41FA5}">
                      <a16:colId xmlns:a16="http://schemas.microsoft.com/office/drawing/2014/main" val="20006"/>
                    </a:ext>
                  </a:extLst>
                </a:gridCol>
              </a:tblGrid>
              <a:tr h="370840">
                <a:tc>
                  <a:txBody>
                    <a:bodyPr/>
                    <a:lstStyle/>
                    <a:p>
                      <a:endParaRPr lang="tr-TR" dirty="0"/>
                    </a:p>
                  </a:txBody>
                  <a:tcPr/>
                </a:tc>
                <a:tc>
                  <a:txBody>
                    <a:bodyPr/>
                    <a:lstStyle/>
                    <a:p>
                      <a:r>
                        <a:rPr lang="tr-TR" dirty="0" smtClean="0"/>
                        <a:t>2011</a:t>
                      </a:r>
                      <a:endParaRPr lang="tr-TR" dirty="0"/>
                    </a:p>
                  </a:txBody>
                  <a:tcPr/>
                </a:tc>
                <a:tc>
                  <a:txBody>
                    <a:bodyPr/>
                    <a:lstStyle/>
                    <a:p>
                      <a:r>
                        <a:rPr lang="tr-TR" dirty="0" smtClean="0"/>
                        <a:t>2012</a:t>
                      </a:r>
                      <a:endParaRPr lang="tr-TR" dirty="0"/>
                    </a:p>
                  </a:txBody>
                  <a:tcPr/>
                </a:tc>
                <a:tc>
                  <a:txBody>
                    <a:bodyPr/>
                    <a:lstStyle/>
                    <a:p>
                      <a:r>
                        <a:rPr lang="tr-TR" dirty="0" smtClean="0"/>
                        <a:t>2013</a:t>
                      </a:r>
                      <a:endParaRPr lang="tr-TR" dirty="0"/>
                    </a:p>
                  </a:txBody>
                  <a:tcPr/>
                </a:tc>
                <a:tc>
                  <a:txBody>
                    <a:bodyPr/>
                    <a:lstStyle/>
                    <a:p>
                      <a:r>
                        <a:rPr lang="tr-TR" dirty="0" smtClean="0"/>
                        <a:t>2014</a:t>
                      </a:r>
                      <a:endParaRPr lang="tr-TR" dirty="0"/>
                    </a:p>
                  </a:txBody>
                  <a:tcPr/>
                </a:tc>
                <a:tc>
                  <a:txBody>
                    <a:bodyPr/>
                    <a:lstStyle/>
                    <a:p>
                      <a:r>
                        <a:rPr lang="tr-TR" dirty="0" smtClean="0"/>
                        <a:t>2015</a:t>
                      </a:r>
                      <a:endParaRPr lang="tr-T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2016</a:t>
                      </a:r>
                    </a:p>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Kabul edilip basılacak</a:t>
                      </a:r>
                    </a:p>
                    <a:p>
                      <a:endParaRPr lang="tr-TR" dirty="0"/>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b="1" dirty="0" smtClean="0">
                          <a:latin typeface="Times New Roman"/>
                          <a:ea typeface="Calibri"/>
                          <a:cs typeface="Times New Roman"/>
                        </a:rPr>
                        <a:t>SSCI-SCI </a:t>
                      </a:r>
                      <a:r>
                        <a:rPr lang="tr-TR" sz="1800" b="1" dirty="0" err="1" smtClean="0">
                          <a:latin typeface="Times New Roman"/>
                          <a:ea typeface="Calibri"/>
                          <a:cs typeface="Times New Roman"/>
                        </a:rPr>
                        <a:t>Expanded</a:t>
                      </a:r>
                      <a:r>
                        <a:rPr lang="tr-TR" sz="1800" b="1" dirty="0" smtClean="0">
                          <a:latin typeface="Times New Roman"/>
                          <a:ea typeface="Calibri"/>
                          <a:cs typeface="Times New Roman"/>
                        </a:rPr>
                        <a:t> -SCI- AHCI Kapsamında Yayımlanan Makale Sayıları</a:t>
                      </a:r>
                      <a:endParaRPr lang="tr-TR" sz="1800" dirty="0" smtClean="0">
                        <a:latin typeface="+mn-lt"/>
                        <a:ea typeface="Calibri"/>
                        <a:cs typeface="Times New Roman"/>
                      </a:endParaRPr>
                    </a:p>
                    <a:p>
                      <a:endParaRPr lang="tr-TR" dirty="0"/>
                    </a:p>
                  </a:txBody>
                  <a:tcPr/>
                </a:tc>
                <a:tc>
                  <a:txBody>
                    <a:bodyPr/>
                    <a:lstStyle/>
                    <a:p>
                      <a:r>
                        <a:rPr lang="tr-TR" dirty="0" smtClean="0"/>
                        <a:t>   9</a:t>
                      </a:r>
                      <a:endParaRPr lang="tr-TR" dirty="0"/>
                    </a:p>
                  </a:txBody>
                  <a:tcPr/>
                </a:tc>
                <a:tc>
                  <a:txBody>
                    <a:bodyPr/>
                    <a:lstStyle/>
                    <a:p>
                      <a:r>
                        <a:rPr lang="tr-TR" dirty="0" smtClean="0"/>
                        <a:t>9</a:t>
                      </a:r>
                      <a:endParaRPr lang="tr-TR" dirty="0"/>
                    </a:p>
                  </a:txBody>
                  <a:tcPr/>
                </a:tc>
                <a:tc>
                  <a:txBody>
                    <a:bodyPr/>
                    <a:lstStyle/>
                    <a:p>
                      <a:r>
                        <a:rPr lang="tr-TR" dirty="0" smtClean="0"/>
                        <a:t>9</a:t>
                      </a:r>
                      <a:endParaRPr lang="tr-TR" dirty="0"/>
                    </a:p>
                  </a:txBody>
                  <a:tcPr/>
                </a:tc>
                <a:tc>
                  <a:txBody>
                    <a:bodyPr/>
                    <a:lstStyle/>
                    <a:p>
                      <a:r>
                        <a:rPr lang="tr-TR" dirty="0" smtClean="0"/>
                        <a:t>3</a:t>
                      </a:r>
                      <a:endParaRPr lang="tr-TR" dirty="0"/>
                    </a:p>
                  </a:txBody>
                  <a:tcPr/>
                </a:tc>
                <a:tc>
                  <a:txBody>
                    <a:bodyPr/>
                    <a:lstStyle/>
                    <a:p>
                      <a:r>
                        <a:rPr lang="tr-TR" dirty="0" smtClean="0"/>
                        <a:t>9</a:t>
                      </a:r>
                      <a:endParaRPr lang="tr-TR" dirty="0"/>
                    </a:p>
                  </a:txBody>
                  <a:tcPr/>
                </a:tc>
                <a:tc>
                  <a:txBody>
                    <a:bodyPr/>
                    <a:lstStyle/>
                    <a:p>
                      <a:r>
                        <a:rPr lang="tr-TR" dirty="0" smtClean="0"/>
                        <a:t>10</a:t>
                      </a:r>
                      <a:endParaRPr lang="tr-TR" dirty="0"/>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b="1" dirty="0" smtClean="0">
                          <a:latin typeface="Times New Roman"/>
                          <a:ea typeface="Calibri"/>
                          <a:cs typeface="Times New Roman"/>
                        </a:rPr>
                        <a:t>Öğretim Üyesi Sayısı</a:t>
                      </a:r>
                      <a:endParaRPr lang="tr-TR" sz="1800" dirty="0" smtClean="0">
                        <a:latin typeface="+mn-lt"/>
                        <a:ea typeface="Calibri"/>
                        <a:cs typeface="Times New Roman"/>
                      </a:endParaRPr>
                    </a:p>
                    <a:p>
                      <a:endParaRPr lang="tr-TR" dirty="0"/>
                    </a:p>
                  </a:txBody>
                  <a:tcPr/>
                </a:tc>
                <a:tc>
                  <a:txBody>
                    <a:bodyPr/>
                    <a:lstStyle/>
                    <a:p>
                      <a:r>
                        <a:rPr lang="tr-TR" dirty="0" smtClean="0"/>
                        <a:t>3</a:t>
                      </a:r>
                      <a:endParaRPr lang="tr-TR" dirty="0"/>
                    </a:p>
                  </a:txBody>
                  <a:tcPr/>
                </a:tc>
                <a:tc>
                  <a:txBody>
                    <a:bodyPr/>
                    <a:lstStyle/>
                    <a:p>
                      <a:r>
                        <a:rPr lang="tr-TR" dirty="0" smtClean="0"/>
                        <a:t>3</a:t>
                      </a:r>
                      <a:endParaRPr lang="tr-TR" dirty="0"/>
                    </a:p>
                  </a:txBody>
                  <a:tcPr/>
                </a:tc>
                <a:tc>
                  <a:txBody>
                    <a:bodyPr/>
                    <a:lstStyle/>
                    <a:p>
                      <a:r>
                        <a:rPr lang="tr-TR" dirty="0" smtClean="0"/>
                        <a:t>5</a:t>
                      </a:r>
                      <a:endParaRPr lang="tr-TR" dirty="0"/>
                    </a:p>
                  </a:txBody>
                  <a:tcPr/>
                </a:tc>
                <a:tc>
                  <a:txBody>
                    <a:bodyPr/>
                    <a:lstStyle/>
                    <a:p>
                      <a:r>
                        <a:rPr lang="tr-TR" dirty="0" smtClean="0"/>
                        <a:t>7</a:t>
                      </a:r>
                      <a:endParaRPr lang="tr-TR" dirty="0"/>
                    </a:p>
                  </a:txBody>
                  <a:tcPr/>
                </a:tc>
                <a:tc>
                  <a:txBody>
                    <a:bodyPr/>
                    <a:lstStyle/>
                    <a:p>
                      <a:r>
                        <a:rPr lang="tr-TR" dirty="0" smtClean="0"/>
                        <a:t>9</a:t>
                      </a:r>
                      <a:endParaRPr lang="tr-TR" dirty="0"/>
                    </a:p>
                  </a:txBody>
                  <a:tcPr/>
                </a:tc>
                <a:tc>
                  <a:txBody>
                    <a:bodyPr/>
                    <a:lstStyle/>
                    <a:p>
                      <a:r>
                        <a:rPr lang="tr-TR" dirty="0" smtClean="0"/>
                        <a:t>9</a:t>
                      </a:r>
                      <a:endParaRPr lang="tr-TR" dirty="0"/>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b="1" dirty="0" smtClean="0">
                          <a:latin typeface="Times New Roman"/>
                          <a:ea typeface="Calibri"/>
                          <a:cs typeface="Times New Roman"/>
                        </a:rPr>
                        <a:t>Öğretim Üyesi Başına Düşen Makale Sayısı</a:t>
                      </a:r>
                      <a:endParaRPr lang="tr-TR" sz="1800" dirty="0" smtClean="0">
                        <a:latin typeface="+mn-lt"/>
                        <a:ea typeface="Calibri"/>
                        <a:cs typeface="Times New Roman"/>
                      </a:endParaRPr>
                    </a:p>
                    <a:p>
                      <a:endParaRPr lang="tr-TR" dirty="0"/>
                    </a:p>
                  </a:txBody>
                  <a:tcPr/>
                </a:tc>
                <a:tc>
                  <a:txBody>
                    <a:bodyPr/>
                    <a:lstStyle/>
                    <a:p>
                      <a:r>
                        <a:rPr lang="tr-TR" dirty="0" smtClean="0"/>
                        <a:t>3</a:t>
                      </a:r>
                      <a:endParaRPr lang="tr-TR" dirty="0"/>
                    </a:p>
                  </a:txBody>
                  <a:tcPr/>
                </a:tc>
                <a:tc>
                  <a:txBody>
                    <a:bodyPr/>
                    <a:lstStyle/>
                    <a:p>
                      <a:r>
                        <a:rPr lang="tr-TR" dirty="0" smtClean="0"/>
                        <a:t>3</a:t>
                      </a:r>
                      <a:endParaRPr lang="tr-TR" dirty="0"/>
                    </a:p>
                  </a:txBody>
                  <a:tcPr/>
                </a:tc>
                <a:tc>
                  <a:txBody>
                    <a:bodyPr/>
                    <a:lstStyle/>
                    <a:p>
                      <a:r>
                        <a:rPr lang="tr-TR" dirty="0" smtClean="0"/>
                        <a:t>1.8</a:t>
                      </a:r>
                      <a:endParaRPr lang="tr-TR" dirty="0"/>
                    </a:p>
                  </a:txBody>
                  <a:tcPr/>
                </a:tc>
                <a:tc>
                  <a:txBody>
                    <a:bodyPr/>
                    <a:lstStyle/>
                    <a:p>
                      <a:r>
                        <a:rPr lang="tr-TR" dirty="0" smtClean="0"/>
                        <a:t>0.42</a:t>
                      </a:r>
                      <a:endParaRPr lang="tr-TR" dirty="0"/>
                    </a:p>
                  </a:txBody>
                  <a:tcPr/>
                </a:tc>
                <a:tc>
                  <a:txBody>
                    <a:bodyPr/>
                    <a:lstStyle/>
                    <a:p>
                      <a:r>
                        <a:rPr lang="tr-TR" dirty="0" smtClean="0"/>
                        <a:t>1</a:t>
                      </a:r>
                      <a:endParaRPr lang="tr-TR" dirty="0"/>
                    </a:p>
                  </a:txBody>
                  <a:tcPr/>
                </a:tc>
                <a:tc>
                  <a:txBody>
                    <a:bodyPr/>
                    <a:lstStyle/>
                    <a:p>
                      <a:r>
                        <a:rPr lang="tr-TR" dirty="0" smtClean="0"/>
                        <a:t>1.1</a:t>
                      </a:r>
                      <a:endParaRPr lang="tr-TR"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p:cNvGraphicFramePr>
          <p:nvPr/>
        </p:nvGraphicFramePr>
        <p:xfrm>
          <a:off x="179512" y="260648"/>
          <a:ext cx="8280919" cy="5256583"/>
        </p:xfrm>
        <a:graphic>
          <a:graphicData uri="http://schemas.openxmlformats.org/drawingml/2006/table">
            <a:tbl>
              <a:tblPr>
                <a:tableStyleId>{3C2FFA5D-87B4-456A-9821-1D502468CF0F}</a:tableStyleId>
              </a:tblPr>
              <a:tblGrid>
                <a:gridCol w="711618">
                  <a:extLst>
                    <a:ext uri="{9D8B030D-6E8A-4147-A177-3AD203B41FA5}">
                      <a16:colId xmlns:a16="http://schemas.microsoft.com/office/drawing/2014/main" val="20000"/>
                    </a:ext>
                  </a:extLst>
                </a:gridCol>
                <a:gridCol w="3363134">
                  <a:extLst>
                    <a:ext uri="{9D8B030D-6E8A-4147-A177-3AD203B41FA5}">
                      <a16:colId xmlns:a16="http://schemas.microsoft.com/office/drawing/2014/main" val="20001"/>
                    </a:ext>
                  </a:extLst>
                </a:gridCol>
                <a:gridCol w="3123662">
                  <a:extLst>
                    <a:ext uri="{9D8B030D-6E8A-4147-A177-3AD203B41FA5}">
                      <a16:colId xmlns:a16="http://schemas.microsoft.com/office/drawing/2014/main" val="20002"/>
                    </a:ext>
                  </a:extLst>
                </a:gridCol>
                <a:gridCol w="1082505">
                  <a:extLst>
                    <a:ext uri="{9D8B030D-6E8A-4147-A177-3AD203B41FA5}">
                      <a16:colId xmlns:a16="http://schemas.microsoft.com/office/drawing/2014/main" val="20003"/>
                    </a:ext>
                  </a:extLst>
                </a:gridCol>
              </a:tblGrid>
              <a:tr h="969712">
                <a:tc gridSpan="4">
                  <a:txBody>
                    <a:bodyPr/>
                    <a:lstStyle/>
                    <a:p>
                      <a:pPr>
                        <a:spcAft>
                          <a:spcPts val="0"/>
                        </a:spcAft>
                      </a:pPr>
                      <a:r>
                        <a:rPr lang="tr-TR" sz="1800" b="1" dirty="0" smtClean="0">
                          <a:effectLst>
                            <a:outerShdw blurRad="50800" dist="38100" algn="l" rotWithShape="0">
                              <a:prstClr val="black">
                                <a:alpha val="40000"/>
                              </a:prstClr>
                            </a:outerShdw>
                          </a:effectLst>
                        </a:rPr>
                        <a:t>Biriminizde </a:t>
                      </a:r>
                      <a:r>
                        <a:rPr lang="tr-TR" sz="1800" b="1" dirty="0">
                          <a:effectLst>
                            <a:outerShdw blurRad="50800" dist="38100" algn="l" rotWithShape="0">
                              <a:prstClr val="black">
                                <a:alpha val="40000"/>
                              </a:prstClr>
                            </a:outerShdw>
                          </a:effectLst>
                        </a:rPr>
                        <a:t>Çalışan Akademik Personel Tarafından SCI </a:t>
                      </a:r>
                      <a:r>
                        <a:rPr lang="tr-TR" sz="1800" b="1" dirty="0" err="1">
                          <a:effectLst>
                            <a:outerShdw blurRad="50800" dist="38100" algn="l" rotWithShape="0">
                              <a:prstClr val="black">
                                <a:alpha val="40000"/>
                              </a:prstClr>
                            </a:outerShdw>
                          </a:effectLst>
                        </a:rPr>
                        <a:t>Expanded</a:t>
                      </a:r>
                      <a:r>
                        <a:rPr lang="tr-TR" sz="1800" b="1" dirty="0">
                          <a:effectLst>
                            <a:outerShdw blurRad="50800" dist="38100" algn="l" rotWithShape="0">
                              <a:prstClr val="black">
                                <a:alpha val="40000"/>
                              </a:prstClr>
                            </a:outerShdw>
                          </a:effectLst>
                        </a:rPr>
                        <a:t>, SCI , SSCI, AHCI Kapsamındaki Dergilerde Yayınlanan Makale Sayısı</a:t>
                      </a:r>
                      <a:endParaRPr lang="tr-TR" sz="18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84856">
                <a:tc rowSpan="2">
                  <a:txBody>
                    <a:bodyPr/>
                    <a:lstStyle/>
                    <a:p>
                      <a:pPr algn="ctr">
                        <a:spcAft>
                          <a:spcPts val="0"/>
                        </a:spcAft>
                      </a:pPr>
                      <a:r>
                        <a:rPr lang="tr-TR" sz="1600" b="1" dirty="0">
                          <a:effectLst>
                            <a:outerShdw blurRad="50800" dist="38100" algn="l" rotWithShape="0">
                              <a:prstClr val="black">
                                <a:alpha val="40000"/>
                              </a:prstClr>
                            </a:outerShdw>
                          </a:effectLst>
                        </a:rPr>
                        <a:t>Sıra no</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rowSpan="2">
                  <a:txBody>
                    <a:bodyPr/>
                    <a:lstStyle/>
                    <a:p>
                      <a:pPr algn="ctr">
                        <a:spcAft>
                          <a:spcPts val="0"/>
                        </a:spcAft>
                      </a:pPr>
                      <a:r>
                        <a:rPr lang="tr-TR" sz="1600" b="1" dirty="0">
                          <a:effectLst>
                            <a:outerShdw blurRad="50800" dist="38100" algn="l" rotWithShape="0">
                              <a:prstClr val="black">
                                <a:alpha val="40000"/>
                              </a:prstClr>
                            </a:outerShdw>
                          </a:effectLst>
                        </a:rPr>
                        <a:t>Makale Sahibinin     Adı Soyadı</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800" b="1" dirty="0" smtClean="0">
                          <a:effectLst>
                            <a:outerShdw blurRad="50800" dist="38100" algn="l" rotWithShape="0">
                              <a:prstClr val="black">
                                <a:alpha val="40000"/>
                              </a:prstClr>
                            </a:outerShdw>
                          </a:effectLst>
                        </a:rPr>
                        <a:t>2009-2016</a:t>
                      </a:r>
                      <a:endParaRPr lang="tr-TR" sz="18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rowSpan="2">
                  <a:txBody>
                    <a:bodyPr/>
                    <a:lstStyle/>
                    <a:p>
                      <a:endParaRPr lang="tr-TR" b="1" dirty="0">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1"/>
                  </a:ext>
                </a:extLst>
              </a:tr>
              <a:tr h="779635">
                <a:tc vMerge="1">
                  <a:txBody>
                    <a:bodyPr/>
                    <a:lstStyle/>
                    <a:p>
                      <a:endParaRPr lang="tr-TR"/>
                    </a:p>
                  </a:txBody>
                  <a:tcPr/>
                </a:tc>
                <a:tc vMerge="1">
                  <a:txBody>
                    <a:bodyPr/>
                    <a:lstStyle/>
                    <a:p>
                      <a:endParaRPr lang="tr-TR"/>
                    </a:p>
                  </a:txBody>
                  <a:tcPr/>
                </a:tc>
                <a:tc>
                  <a:txBody>
                    <a:bodyPr/>
                    <a:lstStyle/>
                    <a:p>
                      <a:pPr algn="ctr">
                        <a:spcAft>
                          <a:spcPts val="0"/>
                        </a:spcAft>
                      </a:pPr>
                      <a:r>
                        <a:rPr lang="tr-TR" sz="1600" b="1" dirty="0" smtClean="0">
                          <a:effectLst>
                            <a:outerShdw blurRad="50800" dist="38100" algn="l" rotWithShape="0">
                              <a:prstClr val="black">
                                <a:alpha val="40000"/>
                              </a:prstClr>
                            </a:outerShdw>
                          </a:effectLst>
                        </a:rPr>
                        <a:t>SCI </a:t>
                      </a:r>
                      <a:r>
                        <a:rPr lang="tr-TR" sz="1600" b="1" baseline="0" dirty="0" smtClean="0">
                          <a:effectLst>
                            <a:outerShdw blurRad="50800" dist="38100" algn="l" rotWithShape="0">
                              <a:prstClr val="black">
                                <a:alpha val="40000"/>
                              </a:prstClr>
                            </a:outerShdw>
                          </a:effectLst>
                        </a:rPr>
                        <a:t> ve SCI </a:t>
                      </a:r>
                      <a:r>
                        <a:rPr lang="tr-TR" sz="1600" b="1" baseline="0" dirty="0" err="1" smtClean="0">
                          <a:effectLst>
                            <a:outerShdw blurRad="50800" dist="38100" algn="l" rotWithShape="0">
                              <a:prstClr val="black">
                                <a:alpha val="40000"/>
                              </a:prstClr>
                            </a:outerShdw>
                          </a:effectLst>
                        </a:rPr>
                        <a:t>Expanded</a:t>
                      </a:r>
                      <a:r>
                        <a:rPr lang="tr-TR" sz="1600" b="1" baseline="0" dirty="0" smtClean="0">
                          <a:effectLst>
                            <a:outerShdw blurRad="50800" dist="38100" algn="l" rotWithShape="0">
                              <a:prstClr val="black">
                                <a:alpha val="40000"/>
                              </a:prstClr>
                            </a:outerShdw>
                          </a:effectLst>
                        </a:rPr>
                        <a:t> </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vMerge="1">
                  <a:txBody>
                    <a:bodyPr/>
                    <a:lstStyle/>
                    <a:p>
                      <a:endParaRPr lang="tr-TR"/>
                    </a:p>
                  </a:txBody>
                  <a:tcPr/>
                </a:tc>
                <a:extLst>
                  <a:ext uri="{0D108BD9-81ED-4DB2-BD59-A6C34878D82A}">
                    <a16:rowId xmlns:a16="http://schemas.microsoft.com/office/drawing/2014/main" val="10002"/>
                  </a:ext>
                </a:extLst>
              </a:tr>
              <a:tr h="634381">
                <a:tc>
                  <a:txBody>
                    <a:bodyPr/>
                    <a:lstStyle/>
                    <a:p>
                      <a:pPr algn="ctr">
                        <a:spcAft>
                          <a:spcPts val="0"/>
                        </a:spcAft>
                      </a:pPr>
                      <a:r>
                        <a:rPr lang="tr-TR" sz="1600" b="1" dirty="0">
                          <a:effectLst>
                            <a:outerShdw blurRad="50800" dist="38100" algn="l" rotWithShape="0">
                              <a:prstClr val="black">
                                <a:alpha val="40000"/>
                              </a:prstClr>
                            </a:outerShdw>
                          </a:effectLst>
                        </a:rPr>
                        <a:t>1</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smtClean="0">
                          <a:effectLst>
                            <a:outerShdw blurRad="50800" dist="38100" algn="l" rotWithShape="0">
                              <a:prstClr val="black">
                                <a:alpha val="40000"/>
                              </a:prstClr>
                            </a:outerShdw>
                          </a:effectLst>
                        </a:rPr>
                        <a:t>Doç. </a:t>
                      </a:r>
                      <a:r>
                        <a:rPr lang="tr-TR" sz="1600" b="1" dirty="0" err="1" smtClean="0">
                          <a:effectLst>
                            <a:outerShdw blurRad="50800" dist="38100" algn="l" rotWithShape="0">
                              <a:prstClr val="black">
                                <a:alpha val="40000"/>
                              </a:prstClr>
                            </a:outerShdw>
                          </a:effectLst>
                        </a:rPr>
                        <a:t>Dr.Cafer</a:t>
                      </a:r>
                      <a:r>
                        <a:rPr lang="tr-TR" sz="1600" b="1" dirty="0" smtClean="0">
                          <a:effectLst>
                            <a:outerShdw blurRad="50800" dist="38100" algn="l" rotWithShape="0">
                              <a:prstClr val="black">
                                <a:alpha val="40000"/>
                              </a:prstClr>
                            </a:outerShdw>
                          </a:effectLst>
                        </a:rPr>
                        <a:t> SAKA</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smtClean="0">
                          <a:effectLst>
                            <a:outerShdw blurRad="50800" dist="38100" algn="l" rotWithShape="0">
                              <a:prstClr val="black">
                                <a:alpha val="40000"/>
                              </a:prstClr>
                            </a:outerShdw>
                          </a:effectLst>
                        </a:rPr>
                        <a:t>40</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endParaRPr lang="tr-TR" b="1">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3"/>
                  </a:ext>
                </a:extLst>
              </a:tr>
              <a:tr h="634381">
                <a:tc>
                  <a:txBody>
                    <a:bodyPr/>
                    <a:lstStyle/>
                    <a:p>
                      <a:pPr algn="ctr">
                        <a:spcAft>
                          <a:spcPts val="0"/>
                        </a:spcAft>
                      </a:pPr>
                      <a:r>
                        <a:rPr lang="tr-TR" sz="1600" b="1" dirty="0" smtClean="0">
                          <a:effectLst>
                            <a:outerShdw blurRad="50800" dist="38100" algn="l" rotWithShape="0">
                              <a:prstClr val="black">
                                <a:alpha val="40000"/>
                              </a:prstClr>
                            </a:outerShdw>
                          </a:effectLst>
                        </a:rPr>
                        <a:t>2</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a:effectLst>
                            <a:outerShdw blurRad="50800" dist="38100" algn="l" rotWithShape="0">
                              <a:prstClr val="black">
                                <a:alpha val="40000"/>
                              </a:prstClr>
                            </a:outerShdw>
                          </a:effectLst>
                        </a:rPr>
                        <a:t>Yrd. Doç. Dr. </a:t>
                      </a:r>
                      <a:r>
                        <a:rPr lang="tr-TR" sz="1600" b="1" dirty="0" smtClean="0">
                          <a:effectLst>
                            <a:outerShdw blurRad="50800" dist="38100" algn="l" rotWithShape="0">
                              <a:prstClr val="black">
                                <a:alpha val="40000"/>
                              </a:prstClr>
                            </a:outerShdw>
                          </a:effectLst>
                        </a:rPr>
                        <a:t>Arzu Ekinci</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smtClean="0">
                          <a:effectLst>
                            <a:outerShdw blurRad="50800" dist="38100" algn="l" rotWithShape="0">
                              <a:prstClr val="black">
                                <a:alpha val="40000"/>
                              </a:prstClr>
                            </a:outerShdw>
                          </a:effectLst>
                        </a:rPr>
                        <a:t>4</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endParaRPr lang="tr-TR" b="1">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4"/>
                  </a:ext>
                </a:extLst>
              </a:tr>
              <a:tr h="634381">
                <a:tc>
                  <a:txBody>
                    <a:bodyPr/>
                    <a:lstStyle/>
                    <a:p>
                      <a:pPr algn="ctr">
                        <a:spcAft>
                          <a:spcPts val="0"/>
                        </a:spcAft>
                      </a:pPr>
                      <a:r>
                        <a:rPr lang="tr-TR" sz="1600" b="1" dirty="0" smtClean="0">
                          <a:effectLst>
                            <a:outerShdw blurRad="50800" dist="38100" algn="l" rotWithShape="0">
                              <a:prstClr val="black">
                                <a:alpha val="40000"/>
                              </a:prstClr>
                            </a:outerShdw>
                          </a:effectLst>
                        </a:rPr>
                        <a:t>3</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a:effectLst>
                            <a:outerShdw blurRad="50800" dist="38100" algn="l" rotWithShape="0">
                              <a:prstClr val="black">
                                <a:alpha val="40000"/>
                              </a:prstClr>
                            </a:outerShdw>
                          </a:effectLst>
                        </a:rPr>
                        <a:t>Yrd. Doç. Dr. </a:t>
                      </a:r>
                      <a:r>
                        <a:rPr lang="tr-TR" sz="1600" b="1" dirty="0" smtClean="0">
                          <a:effectLst>
                            <a:outerShdw blurRad="50800" dist="38100" algn="l" rotWithShape="0">
                              <a:prstClr val="black">
                                <a:alpha val="40000"/>
                              </a:prstClr>
                            </a:outerShdw>
                          </a:effectLst>
                        </a:rPr>
                        <a:t>Emrah </a:t>
                      </a:r>
                      <a:r>
                        <a:rPr lang="tr-TR" sz="1600" b="1" dirty="0" err="1" smtClean="0">
                          <a:effectLst>
                            <a:outerShdw blurRad="50800" dist="38100" algn="l" rotWithShape="0">
                              <a:prstClr val="black">
                                <a:alpha val="40000"/>
                              </a:prstClr>
                            </a:outerShdw>
                          </a:effectLst>
                        </a:rPr>
                        <a:t>Yerlikaya</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smtClean="0">
                          <a:effectLst>
                            <a:outerShdw blurRad="50800" dist="38100" algn="l" rotWithShape="0">
                              <a:prstClr val="black">
                                <a:alpha val="40000"/>
                              </a:prstClr>
                            </a:outerShdw>
                          </a:effectLst>
                          <a:latin typeface="+mn-lt"/>
                          <a:ea typeface="+mn-ea"/>
                          <a:cs typeface="+mn-cs"/>
                        </a:rPr>
                        <a:t>3</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endParaRPr lang="tr-TR" b="1">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5"/>
                  </a:ext>
                </a:extLst>
              </a:tr>
              <a:tr h="634381">
                <a:tc>
                  <a:txBody>
                    <a:bodyPr/>
                    <a:lstStyle/>
                    <a:p>
                      <a:pPr algn="ctr">
                        <a:spcAft>
                          <a:spcPts val="0"/>
                        </a:spcAft>
                      </a:pPr>
                      <a:r>
                        <a:rPr lang="tr-TR" sz="1600" b="1" dirty="0" smtClean="0">
                          <a:effectLst>
                            <a:outerShdw blurRad="50800" dist="38100" algn="l" rotWithShape="0">
                              <a:prstClr val="black">
                                <a:alpha val="40000"/>
                              </a:prstClr>
                            </a:outerShdw>
                          </a:effectLst>
                        </a:rPr>
                        <a:t>4</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a:effectLst>
                            <a:outerShdw blurRad="50800" dist="38100" algn="l" rotWithShape="0">
                              <a:prstClr val="black">
                                <a:alpha val="40000"/>
                              </a:prstClr>
                            </a:outerShdw>
                          </a:effectLst>
                        </a:rPr>
                        <a:t>Yrd. Doç. Dr. </a:t>
                      </a:r>
                      <a:r>
                        <a:rPr lang="tr-TR" sz="1600" b="1" dirty="0" smtClean="0">
                          <a:effectLst>
                            <a:outerShdw blurRad="50800" dist="38100" algn="l" rotWithShape="0">
                              <a:prstClr val="black">
                                <a:alpha val="40000"/>
                              </a:prstClr>
                            </a:outerShdw>
                          </a:effectLst>
                        </a:rPr>
                        <a:t>Nurullah AKCAN</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pPr algn="ctr">
                        <a:spcAft>
                          <a:spcPts val="0"/>
                        </a:spcAft>
                      </a:pPr>
                      <a:r>
                        <a:rPr lang="tr-TR" sz="1600" b="1" dirty="0" smtClean="0">
                          <a:effectLst>
                            <a:outerShdw blurRad="50800" dist="38100" algn="l" rotWithShape="0">
                              <a:prstClr val="black">
                                <a:alpha val="40000"/>
                              </a:prstClr>
                            </a:outerShdw>
                          </a:effectLst>
                        </a:rPr>
                        <a:t>6</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endParaRPr lang="tr-TR" b="1">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6"/>
                  </a:ext>
                </a:extLst>
              </a:tr>
              <a:tr h="484856">
                <a:tc gridSpan="2">
                  <a:txBody>
                    <a:bodyPr/>
                    <a:lstStyle/>
                    <a:p>
                      <a:pPr algn="ctr">
                        <a:spcAft>
                          <a:spcPts val="0"/>
                        </a:spcAft>
                      </a:pPr>
                      <a:r>
                        <a:rPr lang="tr-TR" sz="1600" b="1" dirty="0">
                          <a:effectLst>
                            <a:outerShdw blurRad="50800" dist="38100" algn="l" rotWithShape="0">
                              <a:prstClr val="black">
                                <a:alpha val="40000"/>
                              </a:prstClr>
                            </a:outerShdw>
                          </a:effectLst>
                        </a:rPr>
                        <a:t>TOPLAM</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hMerge="1">
                  <a:txBody>
                    <a:bodyPr/>
                    <a:lstStyle/>
                    <a:p>
                      <a:endParaRPr lang="tr-TR"/>
                    </a:p>
                  </a:txBody>
                  <a:tcPr/>
                </a:tc>
                <a:tc>
                  <a:txBody>
                    <a:bodyPr/>
                    <a:lstStyle/>
                    <a:p>
                      <a:pPr algn="ctr">
                        <a:spcAft>
                          <a:spcPts val="0"/>
                        </a:spcAft>
                      </a:pPr>
                      <a:r>
                        <a:rPr lang="tr-TR" sz="1600" b="1" dirty="0" smtClean="0">
                          <a:effectLst>
                            <a:outerShdw blurRad="50800" dist="38100" algn="l" rotWithShape="0">
                              <a:prstClr val="black">
                                <a:alpha val="40000"/>
                              </a:prstClr>
                            </a:outerShdw>
                          </a:effectLst>
                        </a:rPr>
                        <a:t>53</a:t>
                      </a:r>
                      <a:endParaRPr lang="tr-TR" sz="1600" b="1" dirty="0">
                        <a:effectLst>
                          <a:outerShdw blurRad="50800" dist="38100" algn="l" rotWithShape="0">
                            <a:prstClr val="black">
                              <a:alpha val="40000"/>
                            </a:prstClr>
                          </a:outerShdw>
                        </a:effectLst>
                        <a:latin typeface="Times New Roman" pitchFamily="18" charset="0"/>
                        <a:ea typeface="Calibri"/>
                        <a:cs typeface="Times New Roman" pitchFamily="18" charset="0"/>
                      </a:endParaRPr>
                    </a:p>
                  </a:txBody>
                  <a:tcPr marL="30930" marR="30930" marT="0" marB="0" anchor="ctr">
                    <a:solidFill>
                      <a:srgbClr val="FFFF00"/>
                    </a:solidFill>
                  </a:tcPr>
                </a:tc>
                <a:tc>
                  <a:txBody>
                    <a:bodyPr/>
                    <a:lstStyle/>
                    <a:p>
                      <a:endParaRPr lang="tr-TR" b="1" dirty="0">
                        <a:effectLst>
                          <a:outerShdw blurRad="50800" dist="38100" algn="l" rotWithShape="0">
                            <a:prstClr val="black">
                              <a:alpha val="40000"/>
                            </a:prstClr>
                          </a:outerShdw>
                        </a:effectLst>
                      </a:endParaRPr>
                    </a:p>
                  </a:txBody>
                  <a:tcPr marL="30930" marR="30930" marT="0" marB="0" anchor="ctr">
                    <a:solidFill>
                      <a:srgbClr val="FFFF00"/>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AKADEMİK ÇALIŞMALAR</a:t>
            </a:r>
            <a:endParaRPr lang="tr-TR" dirty="0"/>
          </a:p>
        </p:txBody>
      </p:sp>
      <p:graphicFrame>
        <p:nvGraphicFramePr>
          <p:cNvPr id="5" name="4 Tablo"/>
          <p:cNvGraphicFramePr>
            <a:graphicFrameLocks noGrp="1"/>
          </p:cNvGraphicFramePr>
          <p:nvPr/>
        </p:nvGraphicFramePr>
        <p:xfrm>
          <a:off x="467544" y="1844821"/>
          <a:ext cx="8352928" cy="2580262"/>
        </p:xfrm>
        <a:graphic>
          <a:graphicData uri="http://schemas.openxmlformats.org/drawingml/2006/table">
            <a:tbl>
              <a:tblPr/>
              <a:tblGrid>
                <a:gridCol w="4947874">
                  <a:extLst>
                    <a:ext uri="{9D8B030D-6E8A-4147-A177-3AD203B41FA5}">
                      <a16:colId xmlns:a16="http://schemas.microsoft.com/office/drawing/2014/main" val="20000"/>
                    </a:ext>
                  </a:extLst>
                </a:gridCol>
                <a:gridCol w="3405054">
                  <a:extLst>
                    <a:ext uri="{9D8B030D-6E8A-4147-A177-3AD203B41FA5}">
                      <a16:colId xmlns:a16="http://schemas.microsoft.com/office/drawing/2014/main" val="20001"/>
                    </a:ext>
                  </a:extLst>
                </a:gridCol>
              </a:tblGrid>
              <a:tr h="1043480">
                <a:tc gridSpan="2">
                  <a:txBody>
                    <a:bodyPr/>
                    <a:lstStyle/>
                    <a:p>
                      <a:pPr algn="ctr">
                        <a:spcAft>
                          <a:spcPts val="0"/>
                        </a:spcAft>
                      </a:pPr>
                      <a:r>
                        <a:rPr lang="tr-TR" sz="1800" b="1" dirty="0" smtClean="0">
                          <a:solidFill>
                            <a:srgbClr val="000000"/>
                          </a:solidFill>
                          <a:latin typeface="Times New Roman"/>
                          <a:ea typeface="Times New Roman"/>
                          <a:cs typeface="Times New Roman"/>
                        </a:rPr>
                        <a:t>Biriminizde </a:t>
                      </a:r>
                      <a:r>
                        <a:rPr lang="tr-TR" sz="1800" b="1" dirty="0">
                          <a:solidFill>
                            <a:srgbClr val="000000"/>
                          </a:solidFill>
                          <a:latin typeface="Times New Roman"/>
                          <a:ea typeface="Times New Roman"/>
                          <a:cs typeface="Times New Roman"/>
                        </a:rPr>
                        <a:t>Çalışan Personellerin Yurt İçinde Katıldığı Sempozyum, Kongre ve Konferans Sayıları  </a:t>
                      </a:r>
                      <a:endParaRPr lang="tr-TR" sz="1800" dirty="0">
                        <a:latin typeface="Calibri"/>
                        <a:ea typeface="Calibri"/>
                        <a:cs typeface="Times New Roman"/>
                      </a:endParaRPr>
                    </a:p>
                  </a:txBody>
                  <a:tcPr marL="39737" marR="39737"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bg1">
                        <a:lumMod val="75000"/>
                      </a:schemeClr>
                    </a:solidFill>
                  </a:tcPr>
                </a:tc>
                <a:tc hMerge="1">
                  <a:txBody>
                    <a:bodyPr/>
                    <a:lstStyle/>
                    <a:p>
                      <a:endParaRPr lang="tr-TR"/>
                    </a:p>
                  </a:txBody>
                  <a:tcPr/>
                </a:tc>
                <a:extLst>
                  <a:ext uri="{0D108BD9-81ED-4DB2-BD59-A6C34878D82A}">
                    <a16:rowId xmlns:a16="http://schemas.microsoft.com/office/drawing/2014/main" val="10000"/>
                  </a:ext>
                </a:extLst>
              </a:tr>
              <a:tr h="299723">
                <a:tc>
                  <a:txBody>
                    <a:bodyPr/>
                    <a:lstStyle/>
                    <a:p>
                      <a:pPr>
                        <a:spcAft>
                          <a:spcPts val="0"/>
                        </a:spcAft>
                      </a:pPr>
                      <a:r>
                        <a:rPr lang="tr-TR" sz="1800" b="1" dirty="0">
                          <a:solidFill>
                            <a:srgbClr val="000000"/>
                          </a:solidFill>
                          <a:latin typeface="Times New Roman"/>
                          <a:ea typeface="Times New Roman"/>
                          <a:cs typeface="Times New Roman"/>
                        </a:rPr>
                        <a:t> Sempozyum</a:t>
                      </a:r>
                      <a:endParaRPr lang="tr-TR" sz="1800" dirty="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800" dirty="0" smtClean="0">
                          <a:latin typeface="Calibri"/>
                          <a:ea typeface="Calibri"/>
                          <a:cs typeface="Times New Roman"/>
                        </a:rPr>
                        <a:t>1</a:t>
                      </a:r>
                      <a:endParaRPr lang="tr-TR" sz="1800" dirty="0">
                        <a:latin typeface="Calibri"/>
                        <a:ea typeface="Calibri"/>
                        <a:cs typeface="Times New Roman"/>
                      </a:endParaRPr>
                    </a:p>
                  </a:txBody>
                  <a:tcPr marL="39737" marR="39737"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03302">
                <a:tc>
                  <a:txBody>
                    <a:bodyPr/>
                    <a:lstStyle/>
                    <a:p>
                      <a:pPr>
                        <a:spcAft>
                          <a:spcPts val="0"/>
                        </a:spcAft>
                      </a:pPr>
                      <a:r>
                        <a:rPr lang="tr-TR" sz="1800" b="1">
                          <a:solidFill>
                            <a:srgbClr val="000000"/>
                          </a:solidFill>
                          <a:latin typeface="Times New Roman"/>
                          <a:ea typeface="Times New Roman"/>
                          <a:cs typeface="Times New Roman"/>
                        </a:rPr>
                        <a:t> Kongre</a:t>
                      </a:r>
                      <a:endParaRPr lang="tr-TR" sz="180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800" b="1" dirty="0">
                          <a:solidFill>
                            <a:srgbClr val="000000"/>
                          </a:solidFill>
                          <a:latin typeface="Times New Roman"/>
                          <a:ea typeface="Calibri"/>
                          <a:cs typeface="Times New Roman"/>
                        </a:rPr>
                        <a:t>4</a:t>
                      </a:r>
                      <a:endParaRPr lang="tr-TR" sz="1800" dirty="0">
                        <a:latin typeface="Calibri"/>
                        <a:ea typeface="Calibri"/>
                        <a:cs typeface="Times New Roman"/>
                      </a:endParaRPr>
                    </a:p>
                  </a:txBody>
                  <a:tcPr marL="39737" marR="39737"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99723">
                <a:tc>
                  <a:txBody>
                    <a:bodyPr/>
                    <a:lstStyle/>
                    <a:p>
                      <a:pPr>
                        <a:spcAft>
                          <a:spcPts val="0"/>
                        </a:spcAft>
                      </a:pPr>
                      <a:r>
                        <a:rPr lang="tr-TR" sz="1800" b="1" dirty="0">
                          <a:solidFill>
                            <a:srgbClr val="000000"/>
                          </a:solidFill>
                          <a:latin typeface="Times New Roman"/>
                          <a:ea typeface="Times New Roman"/>
                          <a:cs typeface="Times New Roman"/>
                        </a:rPr>
                        <a:t> Konferans</a:t>
                      </a:r>
                      <a:endParaRPr lang="tr-TR" sz="1800" dirty="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800" b="1" dirty="0">
                          <a:solidFill>
                            <a:srgbClr val="000000"/>
                          </a:solidFill>
                          <a:latin typeface="Times New Roman"/>
                          <a:ea typeface="Calibri"/>
                          <a:cs typeface="Times New Roman"/>
                        </a:rPr>
                        <a:t>3</a:t>
                      </a:r>
                      <a:endParaRPr lang="tr-TR" sz="1800" dirty="0">
                        <a:latin typeface="Calibri"/>
                        <a:ea typeface="Calibri"/>
                        <a:cs typeface="Times New Roman"/>
                      </a:endParaRPr>
                    </a:p>
                  </a:txBody>
                  <a:tcPr marL="39737" marR="39737"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99723">
                <a:tc>
                  <a:txBody>
                    <a:bodyPr/>
                    <a:lstStyle/>
                    <a:p>
                      <a:pPr>
                        <a:spcAft>
                          <a:spcPts val="0"/>
                        </a:spcAft>
                      </a:pPr>
                      <a:r>
                        <a:rPr lang="tr-TR" sz="1800" b="1" dirty="0">
                          <a:solidFill>
                            <a:srgbClr val="000000"/>
                          </a:solidFill>
                          <a:latin typeface="Times New Roman"/>
                          <a:ea typeface="Times New Roman"/>
                          <a:cs typeface="Times New Roman"/>
                        </a:rPr>
                        <a:t>Seminer</a:t>
                      </a:r>
                      <a:endParaRPr lang="tr-TR" sz="1800" dirty="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800" b="1" dirty="0">
                          <a:solidFill>
                            <a:srgbClr val="000000"/>
                          </a:solidFill>
                          <a:latin typeface="Times New Roman"/>
                          <a:ea typeface="Calibri"/>
                          <a:cs typeface="Times New Roman"/>
                        </a:rPr>
                        <a:t>6</a:t>
                      </a:r>
                      <a:endParaRPr lang="tr-TR" sz="1800" dirty="0">
                        <a:latin typeface="Calibri"/>
                        <a:ea typeface="Calibri"/>
                        <a:cs typeface="Times New Roman"/>
                      </a:endParaRPr>
                    </a:p>
                  </a:txBody>
                  <a:tcPr marL="39737" marR="39737"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34311">
                <a:tc>
                  <a:txBody>
                    <a:bodyPr/>
                    <a:lstStyle/>
                    <a:p>
                      <a:pPr algn="r">
                        <a:spcAft>
                          <a:spcPts val="0"/>
                        </a:spcAft>
                      </a:pPr>
                      <a:r>
                        <a:rPr lang="tr-TR" sz="1800" b="1" dirty="0">
                          <a:solidFill>
                            <a:srgbClr val="000000"/>
                          </a:solidFill>
                          <a:latin typeface="Times New Roman"/>
                          <a:ea typeface="Times New Roman"/>
                          <a:cs typeface="Times New Roman"/>
                        </a:rPr>
                        <a:t>TOPLAM</a:t>
                      </a:r>
                      <a:endParaRPr lang="tr-TR" sz="1800" dirty="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800" b="1" dirty="0" smtClean="0">
                          <a:solidFill>
                            <a:srgbClr val="000000"/>
                          </a:solidFill>
                          <a:latin typeface="Times New Roman"/>
                          <a:ea typeface="Times New Roman"/>
                          <a:cs typeface="Times New Roman"/>
                        </a:rPr>
                        <a:t>14</a:t>
                      </a:r>
                      <a:endParaRPr lang="tr-TR" sz="1800" dirty="0">
                        <a:latin typeface="Calibri"/>
                        <a:ea typeface="Calibri"/>
                        <a:cs typeface="Times New Roman"/>
                      </a:endParaRPr>
                    </a:p>
                  </a:txBody>
                  <a:tcPr marL="39737" marR="39737"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2015 YILI MALİ HARCAMALAR</a:t>
            </a:r>
            <a:endParaRPr lang="tr-TR" dirty="0"/>
          </a:p>
        </p:txBody>
      </p:sp>
      <p:graphicFrame>
        <p:nvGraphicFramePr>
          <p:cNvPr id="4" name="3 İçerik Yer Tutucusu"/>
          <p:cNvGraphicFramePr>
            <a:graphicFrameLocks noGrp="1"/>
          </p:cNvGraphicFramePr>
          <p:nvPr>
            <p:ph idx="1"/>
          </p:nvPr>
        </p:nvGraphicFramePr>
        <p:xfrm>
          <a:off x="457200" y="1600200"/>
          <a:ext cx="8229600" cy="4058920"/>
        </p:xfrm>
        <a:graphic>
          <a:graphicData uri="http://schemas.openxmlformats.org/drawingml/2006/table">
            <a:tbl>
              <a:tblPr firstRow="1" bandRow="1">
                <a:tableStyleId>{5C22544A-7EE6-4342-B048-85BDC9FD1C3A}</a:tableStyleId>
              </a:tblPr>
              <a:tblGrid>
                <a:gridCol w="586408">
                  <a:extLst>
                    <a:ext uri="{9D8B030D-6E8A-4147-A177-3AD203B41FA5}">
                      <a16:colId xmlns:a16="http://schemas.microsoft.com/office/drawing/2014/main" val="20000"/>
                    </a:ext>
                  </a:extLst>
                </a:gridCol>
                <a:gridCol w="1656184">
                  <a:extLst>
                    <a:ext uri="{9D8B030D-6E8A-4147-A177-3AD203B41FA5}">
                      <a16:colId xmlns:a16="http://schemas.microsoft.com/office/drawing/2014/main" val="20001"/>
                    </a:ext>
                  </a:extLst>
                </a:gridCol>
                <a:gridCol w="1872208">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370840">
                <a:tc>
                  <a:txBody>
                    <a:bodyPr/>
                    <a:lstStyle/>
                    <a:p>
                      <a:r>
                        <a:rPr lang="tr-TR" sz="1200" dirty="0" smtClean="0">
                          <a:solidFill>
                            <a:schemeClr val="tx1"/>
                          </a:solidFill>
                        </a:rPr>
                        <a:t>Sıra</a:t>
                      </a:r>
                      <a:r>
                        <a:rPr lang="tr-TR" sz="1200" baseline="0" dirty="0" smtClean="0">
                          <a:solidFill>
                            <a:schemeClr val="tx1"/>
                          </a:solidFill>
                        </a:rPr>
                        <a:t> No</a:t>
                      </a:r>
                      <a:endParaRPr lang="tr-TR" sz="1200" dirty="0">
                        <a:solidFill>
                          <a:schemeClr val="tx1"/>
                        </a:solidFill>
                      </a:endParaRPr>
                    </a:p>
                  </a:txBody>
                  <a:tcPr/>
                </a:tc>
                <a:tc>
                  <a:txBody>
                    <a:bodyPr/>
                    <a:lstStyle/>
                    <a:p>
                      <a:r>
                        <a:rPr lang="tr-TR" sz="1200" dirty="0" smtClean="0">
                          <a:solidFill>
                            <a:schemeClr val="tx1"/>
                          </a:solidFill>
                        </a:rPr>
                        <a:t>Yapılan</a:t>
                      </a:r>
                      <a:r>
                        <a:rPr lang="tr-TR" sz="1200" baseline="0" dirty="0" smtClean="0">
                          <a:solidFill>
                            <a:schemeClr val="tx1"/>
                          </a:solidFill>
                        </a:rPr>
                        <a:t> İşin Adı</a:t>
                      </a:r>
                      <a:endParaRPr lang="tr-TR" sz="1200" dirty="0">
                        <a:solidFill>
                          <a:schemeClr val="tx1"/>
                        </a:solidFill>
                      </a:endParaRPr>
                    </a:p>
                  </a:txBody>
                  <a:tcPr/>
                </a:tc>
                <a:tc>
                  <a:txBody>
                    <a:bodyPr/>
                    <a:lstStyle/>
                    <a:p>
                      <a:r>
                        <a:rPr lang="tr-TR" sz="1200" dirty="0" smtClean="0">
                          <a:solidFill>
                            <a:schemeClr val="tx1"/>
                          </a:solidFill>
                        </a:rPr>
                        <a:t>Alım Şekli</a:t>
                      </a:r>
                      <a:endParaRPr lang="tr-TR" sz="1200" dirty="0">
                        <a:solidFill>
                          <a:schemeClr val="tx1"/>
                        </a:solidFill>
                      </a:endParaRPr>
                    </a:p>
                  </a:txBody>
                  <a:tcPr/>
                </a:tc>
                <a:tc>
                  <a:txBody>
                    <a:bodyPr/>
                    <a:lstStyle/>
                    <a:p>
                      <a:r>
                        <a:rPr lang="tr-TR" sz="1200" dirty="0" smtClean="0">
                          <a:solidFill>
                            <a:schemeClr val="tx1"/>
                          </a:solidFill>
                        </a:rPr>
                        <a:t>Ödeme Kalemi</a:t>
                      </a:r>
                      <a:endParaRPr lang="tr-TR" sz="1200" dirty="0">
                        <a:solidFill>
                          <a:schemeClr val="tx1"/>
                        </a:solidFill>
                      </a:endParaRPr>
                    </a:p>
                  </a:txBody>
                  <a:tcPr/>
                </a:tc>
                <a:tc>
                  <a:txBody>
                    <a:bodyPr/>
                    <a:lstStyle/>
                    <a:p>
                      <a:r>
                        <a:rPr lang="tr-TR" sz="1200" dirty="0" smtClean="0">
                          <a:solidFill>
                            <a:schemeClr val="tx1"/>
                          </a:solidFill>
                        </a:rPr>
                        <a:t>Tarihi </a:t>
                      </a:r>
                      <a:endParaRPr lang="tr-TR" sz="1200" dirty="0">
                        <a:solidFill>
                          <a:schemeClr val="tx1"/>
                        </a:solidFill>
                      </a:endParaRPr>
                    </a:p>
                  </a:txBody>
                  <a:tcPr/>
                </a:tc>
                <a:tc>
                  <a:txBody>
                    <a:bodyPr/>
                    <a:lstStyle/>
                    <a:p>
                      <a:r>
                        <a:rPr lang="tr-TR" sz="1200" dirty="0" smtClean="0">
                          <a:solidFill>
                            <a:schemeClr val="tx1"/>
                          </a:solidFill>
                        </a:rPr>
                        <a:t>Tutarı</a:t>
                      </a:r>
                      <a:endParaRPr lang="tr-TR" sz="1200" dirty="0">
                        <a:solidFill>
                          <a:schemeClr val="tx1"/>
                        </a:solidFill>
                      </a:endParaRPr>
                    </a:p>
                  </a:txBody>
                  <a:tcPr/>
                </a:tc>
                <a:extLst>
                  <a:ext uri="{0D108BD9-81ED-4DB2-BD59-A6C34878D82A}">
                    <a16:rowId xmlns:a16="http://schemas.microsoft.com/office/drawing/2014/main" val="10000"/>
                  </a:ext>
                </a:extLst>
              </a:tr>
              <a:tr h="370840">
                <a:tc>
                  <a:txBody>
                    <a:bodyPr/>
                    <a:lstStyle/>
                    <a:p>
                      <a:r>
                        <a:rPr lang="tr-TR" sz="900" dirty="0" smtClean="0"/>
                        <a:t>1</a:t>
                      </a:r>
                      <a:endParaRPr lang="tr-TR" sz="900" dirty="0"/>
                    </a:p>
                  </a:txBody>
                  <a:tcPr/>
                </a:tc>
                <a:tc>
                  <a:txBody>
                    <a:bodyPr/>
                    <a:lstStyle/>
                    <a:p>
                      <a:r>
                        <a:rPr lang="tr-TR" sz="900" dirty="0" smtClean="0"/>
                        <a:t>Otomatik Kapı Tamiri</a:t>
                      </a:r>
                      <a:endParaRPr lang="tr-TR" sz="900" dirty="0"/>
                    </a:p>
                  </a:txBody>
                  <a:tcPr/>
                </a:tc>
                <a:tc>
                  <a:txBody>
                    <a:bodyPr/>
                    <a:lstStyle/>
                    <a:p>
                      <a:r>
                        <a:rPr lang="tr-TR" sz="900" dirty="0" smtClean="0"/>
                        <a:t>Doğrudan Temin(Nakit Avans)</a:t>
                      </a:r>
                      <a:endParaRPr lang="tr-TR" sz="900" dirty="0"/>
                    </a:p>
                  </a:txBody>
                  <a:tcPr/>
                </a:tc>
                <a:tc>
                  <a:txBody>
                    <a:bodyPr/>
                    <a:lstStyle/>
                    <a:p>
                      <a:r>
                        <a:rPr lang="tr-TR" sz="900" dirty="0" smtClean="0"/>
                        <a:t>Makine Teçhizat</a:t>
                      </a:r>
                      <a:r>
                        <a:rPr lang="tr-TR" sz="900" baseline="0" dirty="0" smtClean="0"/>
                        <a:t> Bakım Ve Onarım Giderleri</a:t>
                      </a:r>
                      <a:endParaRPr lang="tr-TR" sz="900" dirty="0"/>
                    </a:p>
                  </a:txBody>
                  <a:tcPr/>
                </a:tc>
                <a:tc>
                  <a:txBody>
                    <a:bodyPr/>
                    <a:lstStyle/>
                    <a:p>
                      <a:r>
                        <a:rPr lang="tr-TR" sz="900" dirty="0" smtClean="0"/>
                        <a:t>13.03.2015</a:t>
                      </a:r>
                      <a:endParaRPr lang="tr-TR" sz="900" dirty="0"/>
                    </a:p>
                  </a:txBody>
                  <a:tcPr/>
                </a:tc>
                <a:tc>
                  <a:txBody>
                    <a:bodyPr/>
                    <a:lstStyle/>
                    <a:p>
                      <a:r>
                        <a:rPr lang="tr-TR" sz="900" dirty="0" smtClean="0"/>
                        <a:t>1.000,00 TL</a:t>
                      </a:r>
                      <a:endParaRPr lang="tr-TR" sz="900" dirty="0"/>
                    </a:p>
                  </a:txBody>
                  <a:tcPr/>
                </a:tc>
                <a:extLst>
                  <a:ext uri="{0D108BD9-81ED-4DB2-BD59-A6C34878D82A}">
                    <a16:rowId xmlns:a16="http://schemas.microsoft.com/office/drawing/2014/main" val="10001"/>
                  </a:ext>
                </a:extLst>
              </a:tr>
              <a:tr h="370840">
                <a:tc>
                  <a:txBody>
                    <a:bodyPr/>
                    <a:lstStyle/>
                    <a:p>
                      <a:r>
                        <a:rPr lang="tr-TR" sz="900" dirty="0" smtClean="0"/>
                        <a:t>2</a:t>
                      </a:r>
                      <a:endParaRPr lang="tr-TR" sz="900" dirty="0"/>
                    </a:p>
                  </a:txBody>
                  <a:tcPr/>
                </a:tc>
                <a:tc>
                  <a:txBody>
                    <a:bodyPr/>
                    <a:lstStyle/>
                    <a:p>
                      <a:r>
                        <a:rPr lang="tr-TR" sz="900" dirty="0" smtClean="0"/>
                        <a:t>Yazıcı Kartuş Alımı</a:t>
                      </a:r>
                      <a:endParaRPr lang="tr-TR" sz="900" dirty="0"/>
                    </a:p>
                  </a:txBody>
                  <a:tcPr/>
                </a:tc>
                <a:tc>
                  <a:txBody>
                    <a:bodyPr/>
                    <a:lstStyle/>
                    <a:p>
                      <a:r>
                        <a:rPr lang="tr-TR" sz="900" dirty="0" smtClean="0"/>
                        <a:t>Doğrudan Temin(Nakit Avans)</a:t>
                      </a:r>
                      <a:endParaRPr lang="tr-TR" sz="900" dirty="0"/>
                    </a:p>
                  </a:txBody>
                  <a:tcPr/>
                </a:tc>
                <a:tc>
                  <a:txBody>
                    <a:bodyPr/>
                    <a:lstStyle/>
                    <a:p>
                      <a:r>
                        <a:rPr lang="tr-TR" sz="900" dirty="0" smtClean="0"/>
                        <a:t>Diğer</a:t>
                      </a:r>
                      <a:r>
                        <a:rPr lang="tr-TR" sz="900" baseline="0" dirty="0" smtClean="0"/>
                        <a:t> Kırtasiye Ve Büro Malzemesi Alımları</a:t>
                      </a:r>
                      <a:endParaRPr lang="tr-TR" sz="900" dirty="0"/>
                    </a:p>
                  </a:txBody>
                  <a:tcPr/>
                </a:tc>
                <a:tc>
                  <a:txBody>
                    <a:bodyPr/>
                    <a:lstStyle/>
                    <a:p>
                      <a:r>
                        <a:rPr lang="tr-TR" sz="900" dirty="0" smtClean="0"/>
                        <a:t>01.04.2015</a:t>
                      </a:r>
                      <a:endParaRPr lang="tr-TR" sz="900" dirty="0"/>
                    </a:p>
                  </a:txBody>
                  <a:tcPr/>
                </a:tc>
                <a:tc>
                  <a:txBody>
                    <a:bodyPr/>
                    <a:lstStyle/>
                    <a:p>
                      <a:r>
                        <a:rPr lang="tr-TR" sz="900" dirty="0" smtClean="0"/>
                        <a:t>590,00</a:t>
                      </a:r>
                      <a:r>
                        <a:rPr lang="tr-TR" sz="900" baseline="0" dirty="0" smtClean="0"/>
                        <a:t> TL</a:t>
                      </a:r>
                      <a:endParaRPr lang="tr-TR" sz="900" dirty="0"/>
                    </a:p>
                  </a:txBody>
                  <a:tcPr/>
                </a:tc>
                <a:extLst>
                  <a:ext uri="{0D108BD9-81ED-4DB2-BD59-A6C34878D82A}">
                    <a16:rowId xmlns:a16="http://schemas.microsoft.com/office/drawing/2014/main" val="10002"/>
                  </a:ext>
                </a:extLst>
              </a:tr>
              <a:tr h="370840">
                <a:tc>
                  <a:txBody>
                    <a:bodyPr/>
                    <a:lstStyle/>
                    <a:p>
                      <a:r>
                        <a:rPr lang="tr-TR" sz="900" dirty="0" smtClean="0"/>
                        <a:t>3</a:t>
                      </a:r>
                      <a:endParaRPr lang="tr-TR" sz="900" dirty="0"/>
                    </a:p>
                  </a:txBody>
                  <a:tcPr/>
                </a:tc>
                <a:tc>
                  <a:txBody>
                    <a:bodyPr/>
                    <a:lstStyle/>
                    <a:p>
                      <a:r>
                        <a:rPr lang="tr-TR" sz="900" dirty="0" smtClean="0"/>
                        <a:t>Elektrik Sayacı ,Su Sayacı, Slikonlu Plastik Boya ve Astar Boya </a:t>
                      </a:r>
                      <a:endParaRPr lang="tr-TR" sz="900" dirty="0"/>
                    </a:p>
                  </a:txBody>
                  <a:tcPr/>
                </a:tc>
                <a:tc>
                  <a:txBody>
                    <a:bodyPr/>
                    <a:lstStyle/>
                    <a:p>
                      <a:r>
                        <a:rPr lang="tr-TR" sz="900" dirty="0" smtClean="0"/>
                        <a:t>Doğrudan Temin(Nakit Avans)</a:t>
                      </a:r>
                      <a:endParaRPr lang="tr-TR" sz="900" dirty="0"/>
                    </a:p>
                  </a:txBody>
                  <a:tcPr/>
                </a:tc>
                <a:tc>
                  <a:txBody>
                    <a:bodyPr/>
                    <a:lstStyle/>
                    <a:p>
                      <a:r>
                        <a:rPr lang="tr-TR" sz="900" baseline="0" dirty="0" smtClean="0"/>
                        <a:t>Büro İşyeri Mal Ve Malzemesi Alımları</a:t>
                      </a:r>
                      <a:endParaRPr lang="tr-TR" sz="900" dirty="0"/>
                    </a:p>
                  </a:txBody>
                  <a:tcPr/>
                </a:tc>
                <a:tc>
                  <a:txBody>
                    <a:bodyPr/>
                    <a:lstStyle/>
                    <a:p>
                      <a:r>
                        <a:rPr lang="tr-TR" sz="900" dirty="0" smtClean="0"/>
                        <a:t>30.04.2015</a:t>
                      </a:r>
                      <a:endParaRPr lang="tr-TR" sz="900" dirty="0"/>
                    </a:p>
                  </a:txBody>
                  <a:tcPr/>
                </a:tc>
                <a:tc>
                  <a:txBody>
                    <a:bodyPr/>
                    <a:lstStyle/>
                    <a:p>
                      <a:r>
                        <a:rPr lang="tr-TR" sz="900" dirty="0" smtClean="0"/>
                        <a:t>755,20 TL</a:t>
                      </a:r>
                      <a:endParaRPr lang="tr-TR" sz="900" dirty="0"/>
                    </a:p>
                  </a:txBody>
                  <a:tcPr/>
                </a:tc>
                <a:extLst>
                  <a:ext uri="{0D108BD9-81ED-4DB2-BD59-A6C34878D82A}">
                    <a16:rowId xmlns:a16="http://schemas.microsoft.com/office/drawing/2014/main" val="10003"/>
                  </a:ext>
                </a:extLst>
              </a:tr>
              <a:tr h="370840">
                <a:tc>
                  <a:txBody>
                    <a:bodyPr/>
                    <a:lstStyle/>
                    <a:p>
                      <a:r>
                        <a:rPr lang="tr-TR" sz="900" dirty="0" smtClean="0"/>
                        <a:t>4</a:t>
                      </a:r>
                      <a:endParaRPr lang="tr-TR" sz="900" dirty="0"/>
                    </a:p>
                  </a:txBody>
                  <a:tcPr/>
                </a:tc>
                <a:tc>
                  <a:txBody>
                    <a:bodyPr/>
                    <a:lstStyle/>
                    <a:p>
                      <a:r>
                        <a:rPr lang="tr-TR" sz="900" dirty="0" smtClean="0"/>
                        <a:t>PVC( Pimapen Yapımı) </a:t>
                      </a:r>
                      <a:endParaRPr lang="tr-TR" sz="900" dirty="0"/>
                    </a:p>
                  </a:txBody>
                  <a:tcPr/>
                </a:tc>
                <a:tc>
                  <a:txBody>
                    <a:bodyPr/>
                    <a:lstStyle/>
                    <a:p>
                      <a:r>
                        <a:rPr lang="tr-TR" sz="900" dirty="0" smtClean="0"/>
                        <a:t>Doğrudan Temin(Nakit Avans)</a:t>
                      </a:r>
                      <a:endParaRPr lang="tr-TR" sz="900" dirty="0"/>
                    </a:p>
                  </a:txBody>
                  <a:tcPr/>
                </a:tc>
                <a:tc>
                  <a:txBody>
                    <a:bodyPr/>
                    <a:lstStyle/>
                    <a:p>
                      <a:r>
                        <a:rPr lang="tr-TR" sz="900" dirty="0" smtClean="0"/>
                        <a:t>Okul</a:t>
                      </a:r>
                      <a:r>
                        <a:rPr lang="tr-TR" sz="900" baseline="0" dirty="0" smtClean="0"/>
                        <a:t> Bakım ve Onarım Giderleri</a:t>
                      </a:r>
                      <a:endParaRPr lang="tr-TR" sz="900" dirty="0"/>
                    </a:p>
                  </a:txBody>
                  <a:tcPr/>
                </a:tc>
                <a:tc>
                  <a:txBody>
                    <a:bodyPr/>
                    <a:lstStyle/>
                    <a:p>
                      <a:r>
                        <a:rPr lang="tr-TR" sz="900" dirty="0" smtClean="0"/>
                        <a:t>27.05.2015</a:t>
                      </a:r>
                      <a:endParaRPr lang="tr-TR" sz="900" dirty="0"/>
                    </a:p>
                  </a:txBody>
                  <a:tcPr/>
                </a:tc>
                <a:tc>
                  <a:txBody>
                    <a:bodyPr/>
                    <a:lstStyle/>
                    <a:p>
                      <a:r>
                        <a:rPr lang="tr-TR" sz="900" dirty="0" smtClean="0"/>
                        <a:t>1.150,00</a:t>
                      </a:r>
                      <a:r>
                        <a:rPr lang="tr-TR" sz="900" baseline="0" dirty="0" smtClean="0"/>
                        <a:t> TL</a:t>
                      </a:r>
                      <a:endParaRPr lang="tr-TR" sz="900" dirty="0"/>
                    </a:p>
                  </a:txBody>
                  <a:tcPr/>
                </a:tc>
                <a:extLst>
                  <a:ext uri="{0D108BD9-81ED-4DB2-BD59-A6C34878D82A}">
                    <a16:rowId xmlns:a16="http://schemas.microsoft.com/office/drawing/2014/main" val="10004"/>
                  </a:ext>
                </a:extLst>
              </a:tr>
              <a:tr h="370840">
                <a:tc>
                  <a:txBody>
                    <a:bodyPr/>
                    <a:lstStyle/>
                    <a:p>
                      <a:r>
                        <a:rPr lang="tr-TR" sz="900" dirty="0" smtClean="0"/>
                        <a:t>5</a:t>
                      </a:r>
                      <a:endParaRPr lang="tr-TR" sz="900" dirty="0"/>
                    </a:p>
                  </a:txBody>
                  <a:tcPr/>
                </a:tc>
                <a:tc>
                  <a:txBody>
                    <a:bodyPr/>
                    <a:lstStyle/>
                    <a:p>
                      <a:r>
                        <a:rPr lang="tr-TR" sz="900" dirty="0" smtClean="0"/>
                        <a:t>Sulama Sistemi Yapımı</a:t>
                      </a:r>
                      <a:endParaRPr lang="tr-TR"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900" dirty="0" smtClean="0"/>
                        <a:t>Doğrudan Temin(22/d)</a:t>
                      </a:r>
                    </a:p>
                    <a:p>
                      <a:endParaRPr lang="tr-TR" sz="900" dirty="0"/>
                    </a:p>
                  </a:txBody>
                  <a:tcPr/>
                </a:tc>
                <a:tc>
                  <a:txBody>
                    <a:bodyPr/>
                    <a:lstStyle/>
                    <a:p>
                      <a:r>
                        <a:rPr lang="tr-TR" sz="900" dirty="0" smtClean="0"/>
                        <a:t>Diğer Taşınmaz Yapım ve onarım Giderleri</a:t>
                      </a:r>
                      <a:endParaRPr lang="tr-TR" sz="900" dirty="0"/>
                    </a:p>
                  </a:txBody>
                  <a:tcPr/>
                </a:tc>
                <a:tc>
                  <a:txBody>
                    <a:bodyPr/>
                    <a:lstStyle/>
                    <a:p>
                      <a:r>
                        <a:rPr lang="tr-TR" sz="900" dirty="0" smtClean="0"/>
                        <a:t>11.06.2015</a:t>
                      </a:r>
                      <a:endParaRPr lang="tr-TR" sz="900" dirty="0"/>
                    </a:p>
                  </a:txBody>
                  <a:tcPr/>
                </a:tc>
                <a:tc>
                  <a:txBody>
                    <a:bodyPr/>
                    <a:lstStyle/>
                    <a:p>
                      <a:r>
                        <a:rPr lang="tr-TR" sz="900" dirty="0" smtClean="0"/>
                        <a:t>8.968,00 </a:t>
                      </a:r>
                      <a:r>
                        <a:rPr lang="tr-TR" sz="900" baseline="0" dirty="0" smtClean="0"/>
                        <a:t>TL</a:t>
                      </a:r>
                      <a:endParaRPr lang="tr-TR" sz="900" dirty="0"/>
                    </a:p>
                  </a:txBody>
                  <a:tcPr/>
                </a:tc>
                <a:extLst>
                  <a:ext uri="{0D108BD9-81ED-4DB2-BD59-A6C34878D82A}">
                    <a16:rowId xmlns:a16="http://schemas.microsoft.com/office/drawing/2014/main" val="10005"/>
                  </a:ext>
                </a:extLst>
              </a:tr>
              <a:tr h="370840">
                <a:tc>
                  <a:txBody>
                    <a:bodyPr/>
                    <a:lstStyle/>
                    <a:p>
                      <a:r>
                        <a:rPr lang="tr-TR" sz="900" dirty="0" smtClean="0"/>
                        <a:t>6</a:t>
                      </a:r>
                      <a:endParaRPr lang="tr-TR" sz="900" dirty="0"/>
                    </a:p>
                  </a:txBody>
                  <a:tcPr/>
                </a:tc>
                <a:tc>
                  <a:txBody>
                    <a:bodyPr/>
                    <a:lstStyle/>
                    <a:p>
                      <a:r>
                        <a:rPr lang="tr-TR" sz="900" dirty="0" smtClean="0"/>
                        <a:t>Boya ve Tiner Alımı</a:t>
                      </a:r>
                      <a:endParaRPr lang="tr-TR"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900" dirty="0" smtClean="0"/>
                        <a:t>Doğrudan Temin(22/d)</a:t>
                      </a:r>
                    </a:p>
                    <a:p>
                      <a:endParaRPr lang="tr-TR"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900" dirty="0" smtClean="0"/>
                        <a:t>Okul</a:t>
                      </a:r>
                      <a:r>
                        <a:rPr lang="tr-TR" sz="900" baseline="0" dirty="0" smtClean="0"/>
                        <a:t> Bakım ve Onarım Giderleri</a:t>
                      </a:r>
                      <a:endParaRPr lang="tr-TR" sz="900" dirty="0" smtClean="0"/>
                    </a:p>
                    <a:p>
                      <a:endParaRPr lang="tr-TR" sz="900" dirty="0"/>
                    </a:p>
                  </a:txBody>
                  <a:tcPr/>
                </a:tc>
                <a:tc>
                  <a:txBody>
                    <a:bodyPr/>
                    <a:lstStyle/>
                    <a:p>
                      <a:r>
                        <a:rPr lang="tr-TR" sz="900" dirty="0" smtClean="0"/>
                        <a:t>19.10.2015</a:t>
                      </a:r>
                      <a:endParaRPr lang="tr-TR" sz="900" dirty="0"/>
                    </a:p>
                  </a:txBody>
                  <a:tcPr/>
                </a:tc>
                <a:tc>
                  <a:txBody>
                    <a:bodyPr/>
                    <a:lstStyle/>
                    <a:p>
                      <a:r>
                        <a:rPr lang="tr-TR" sz="900" dirty="0" smtClean="0"/>
                        <a:t>5.669,90</a:t>
                      </a:r>
                      <a:r>
                        <a:rPr lang="tr-TR" sz="900" baseline="0" dirty="0" smtClean="0"/>
                        <a:t>TL</a:t>
                      </a:r>
                      <a:endParaRPr lang="tr-TR" sz="900" dirty="0"/>
                    </a:p>
                  </a:txBody>
                  <a:tcPr/>
                </a:tc>
                <a:extLst>
                  <a:ext uri="{0D108BD9-81ED-4DB2-BD59-A6C34878D82A}">
                    <a16:rowId xmlns:a16="http://schemas.microsoft.com/office/drawing/2014/main" val="10006"/>
                  </a:ext>
                </a:extLst>
              </a:tr>
              <a:tr h="370840">
                <a:tc>
                  <a:txBody>
                    <a:bodyPr/>
                    <a:lstStyle/>
                    <a:p>
                      <a:r>
                        <a:rPr lang="tr-TR" sz="900" dirty="0" smtClean="0"/>
                        <a:t>7</a:t>
                      </a:r>
                      <a:endParaRPr lang="tr-TR" sz="900" dirty="0"/>
                    </a:p>
                  </a:txBody>
                  <a:tcPr/>
                </a:tc>
                <a:tc>
                  <a:txBody>
                    <a:bodyPr/>
                    <a:lstStyle/>
                    <a:p>
                      <a:r>
                        <a:rPr lang="tr-TR" sz="900" dirty="0" smtClean="0"/>
                        <a:t>Stor Perde Alımı </a:t>
                      </a:r>
                      <a:endParaRPr lang="tr-TR"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900" dirty="0" smtClean="0"/>
                        <a:t>Doğrudan Temin(Nakit Avans)</a:t>
                      </a:r>
                    </a:p>
                    <a:p>
                      <a:endParaRPr lang="tr-TR" sz="900" dirty="0"/>
                    </a:p>
                  </a:txBody>
                  <a:tcPr/>
                </a:tc>
                <a:tc>
                  <a:txBody>
                    <a:bodyPr/>
                    <a:lstStyle/>
                    <a:p>
                      <a:r>
                        <a:rPr lang="tr-TR" sz="900" dirty="0" smtClean="0"/>
                        <a:t>Büro ve İşyeri Mal ve Malzeme Alımları</a:t>
                      </a:r>
                      <a:endParaRPr lang="tr-TR" sz="900" dirty="0"/>
                    </a:p>
                  </a:txBody>
                  <a:tcPr/>
                </a:tc>
                <a:tc>
                  <a:txBody>
                    <a:bodyPr/>
                    <a:lstStyle/>
                    <a:p>
                      <a:r>
                        <a:rPr lang="tr-TR" sz="900" dirty="0" smtClean="0"/>
                        <a:t>10.11.2015</a:t>
                      </a:r>
                      <a:endParaRPr lang="tr-TR" sz="900" dirty="0"/>
                    </a:p>
                  </a:txBody>
                  <a:tcPr/>
                </a:tc>
                <a:tc>
                  <a:txBody>
                    <a:bodyPr/>
                    <a:lstStyle/>
                    <a:p>
                      <a:r>
                        <a:rPr lang="tr-TR" sz="900" dirty="0" smtClean="0"/>
                        <a:t>1.069,20</a:t>
                      </a:r>
                      <a:r>
                        <a:rPr lang="tr-TR" sz="900" baseline="0" dirty="0" smtClean="0"/>
                        <a:t>TL</a:t>
                      </a:r>
                      <a:endParaRPr lang="tr-TR" sz="900" dirty="0"/>
                    </a:p>
                  </a:txBody>
                  <a:tcPr/>
                </a:tc>
                <a:extLst>
                  <a:ext uri="{0D108BD9-81ED-4DB2-BD59-A6C34878D82A}">
                    <a16:rowId xmlns:a16="http://schemas.microsoft.com/office/drawing/2014/main" val="10007"/>
                  </a:ext>
                </a:extLst>
              </a:tr>
              <a:tr h="370840">
                <a:tc>
                  <a:txBody>
                    <a:bodyPr/>
                    <a:lstStyle/>
                    <a:p>
                      <a:r>
                        <a:rPr lang="tr-TR" sz="900" dirty="0" smtClean="0"/>
                        <a:t>8</a:t>
                      </a:r>
                      <a:endParaRPr lang="tr-TR" sz="900" dirty="0"/>
                    </a:p>
                  </a:txBody>
                  <a:tcPr/>
                </a:tc>
                <a:tc>
                  <a:txBody>
                    <a:bodyPr/>
                    <a:lstStyle/>
                    <a:p>
                      <a:r>
                        <a:rPr lang="tr-TR" sz="900" dirty="0" smtClean="0"/>
                        <a:t>Elektrik Malzemesi Alımı </a:t>
                      </a:r>
                      <a:endParaRPr lang="tr-TR"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900" dirty="0" smtClean="0"/>
                        <a:t>Doğrudan Temin(Nakit Avans)</a:t>
                      </a:r>
                    </a:p>
                    <a:p>
                      <a:endParaRPr lang="tr-TR" sz="900" dirty="0"/>
                    </a:p>
                  </a:txBody>
                  <a:tcPr/>
                </a:tc>
                <a:tc>
                  <a:txBody>
                    <a:bodyPr/>
                    <a:lstStyle/>
                    <a:p>
                      <a:r>
                        <a:rPr lang="tr-TR" sz="900" dirty="0" smtClean="0"/>
                        <a:t>Diğer Tüketim Mal ve Malzeme Alımları</a:t>
                      </a:r>
                      <a:endParaRPr lang="tr-TR" sz="900" dirty="0"/>
                    </a:p>
                  </a:txBody>
                  <a:tcPr/>
                </a:tc>
                <a:tc>
                  <a:txBody>
                    <a:bodyPr/>
                    <a:lstStyle/>
                    <a:p>
                      <a:r>
                        <a:rPr lang="tr-TR" sz="900" dirty="0" smtClean="0"/>
                        <a:t>23.11.2015</a:t>
                      </a:r>
                      <a:endParaRPr lang="tr-TR" sz="900" dirty="0"/>
                    </a:p>
                  </a:txBody>
                  <a:tcPr/>
                </a:tc>
                <a:tc>
                  <a:txBody>
                    <a:bodyPr/>
                    <a:lstStyle/>
                    <a:p>
                      <a:r>
                        <a:rPr lang="tr-TR" sz="900" dirty="0" smtClean="0"/>
                        <a:t>1.150,00.</a:t>
                      </a:r>
                      <a:r>
                        <a:rPr lang="tr-TR" sz="900" baseline="0" dirty="0" smtClean="0"/>
                        <a:t>TL</a:t>
                      </a:r>
                      <a:endParaRPr lang="tr-TR" sz="900" dirty="0"/>
                    </a:p>
                  </a:txBody>
                  <a:tcPr/>
                </a:tc>
                <a:extLst>
                  <a:ext uri="{0D108BD9-81ED-4DB2-BD59-A6C34878D82A}">
                    <a16:rowId xmlns:a16="http://schemas.microsoft.com/office/drawing/2014/main" val="10008"/>
                  </a:ext>
                </a:extLst>
              </a:tr>
              <a:tr h="370840">
                <a:tc>
                  <a:txBody>
                    <a:bodyPr/>
                    <a:lstStyle/>
                    <a:p>
                      <a:endParaRPr lang="tr-TR"/>
                    </a:p>
                  </a:txBody>
                  <a:tcPr/>
                </a:tc>
                <a:tc>
                  <a:txBody>
                    <a:bodyPr/>
                    <a:lstStyle/>
                    <a:p>
                      <a:endParaRPr lang="tr-TR" sz="900" dirty="0"/>
                    </a:p>
                  </a:txBody>
                  <a:tcPr/>
                </a:tc>
                <a:tc>
                  <a:txBody>
                    <a:bodyPr/>
                    <a:lstStyle/>
                    <a:p>
                      <a:endParaRPr lang="tr-TR"/>
                    </a:p>
                  </a:txBody>
                  <a:tcPr/>
                </a:tc>
                <a:tc>
                  <a:txBody>
                    <a:bodyPr/>
                    <a:lstStyle/>
                    <a:p>
                      <a:endParaRPr lang="tr-TR"/>
                    </a:p>
                  </a:txBody>
                  <a:tcPr/>
                </a:tc>
                <a:tc>
                  <a:txBody>
                    <a:bodyPr/>
                    <a:lstStyle/>
                    <a:p>
                      <a:r>
                        <a:rPr lang="tr-TR" sz="900" dirty="0" smtClean="0"/>
                        <a:t>TOPLAM</a:t>
                      </a:r>
                      <a:endParaRPr lang="tr-TR" sz="900" dirty="0"/>
                    </a:p>
                  </a:txBody>
                  <a:tcPr/>
                </a:tc>
                <a:tc>
                  <a:txBody>
                    <a:bodyPr/>
                    <a:lstStyle/>
                    <a:p>
                      <a:r>
                        <a:rPr lang="tr-TR" sz="900" dirty="0" smtClean="0"/>
                        <a:t>20.352,30</a:t>
                      </a:r>
                      <a:r>
                        <a:rPr lang="tr-TR" sz="900" baseline="0" dirty="0" smtClean="0"/>
                        <a:t> TL</a:t>
                      </a:r>
                      <a:endParaRPr lang="tr-TR" sz="900" dirty="0"/>
                    </a:p>
                  </a:txBody>
                  <a:tcPr/>
                </a:tc>
                <a:extLst>
                  <a:ext uri="{0D108BD9-81ED-4DB2-BD59-A6C34878D82A}">
                    <a16:rowId xmlns:a16="http://schemas.microsoft.com/office/drawing/2014/main" val="10009"/>
                  </a:ext>
                </a:extLst>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smtClean="0"/>
              <a:t>AKADEMİK VE İDARİ ÇALIŞMALAR</a:t>
            </a:r>
            <a:endParaRPr lang="tr-TR" dirty="0"/>
          </a:p>
        </p:txBody>
      </p:sp>
      <p:sp>
        <p:nvSpPr>
          <p:cNvPr id="3" name="2 İçerik Yer Tutucusu"/>
          <p:cNvSpPr>
            <a:spLocks noGrp="1"/>
          </p:cNvSpPr>
          <p:nvPr>
            <p:ph idx="1"/>
          </p:nvPr>
        </p:nvSpPr>
        <p:spPr/>
        <p:txBody>
          <a:bodyPr/>
          <a:lstStyle/>
          <a:p>
            <a:pPr algn="just"/>
            <a:r>
              <a:rPr lang="tr-TR" dirty="0" smtClean="0"/>
              <a:t>Akademik ve İdari Personel Görev tanımları yapılarak tüm personelin görev, yetki ve sorumlulukları ilgili kişilere tebliğ edilmiştir.</a:t>
            </a:r>
          </a:p>
          <a:p>
            <a:pPr>
              <a:buNone/>
            </a:pPr>
            <a:endParaRPr lang="tr-T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atin typeface="Times New Roman" pitchFamily="18" charset="0"/>
                <a:cs typeface="Times New Roman" pitchFamily="18" charset="0"/>
              </a:rPr>
              <a:t>Birim Amaç ve Hedefleri </a:t>
            </a:r>
            <a:r>
              <a:rPr lang="tr-TR" dirty="0" smtClean="0">
                <a:latin typeface="Times New Roman" pitchFamily="18" charset="0"/>
                <a:cs typeface="Times New Roman" pitchFamily="18" charset="0"/>
              </a:rPr>
              <a:t/>
            </a:r>
            <a:br>
              <a:rPr lang="tr-TR" dirty="0" smtClean="0">
                <a:latin typeface="Times New Roman" pitchFamily="18" charset="0"/>
                <a:cs typeface="Times New Roman" pitchFamily="18" charset="0"/>
              </a:rPr>
            </a:br>
            <a:endParaRPr lang="tr-TR" dirty="0"/>
          </a:p>
        </p:txBody>
      </p:sp>
      <p:sp>
        <p:nvSpPr>
          <p:cNvPr id="3" name="2 İçerik Yer Tutucusu"/>
          <p:cNvSpPr>
            <a:spLocks noGrp="1"/>
          </p:cNvSpPr>
          <p:nvPr>
            <p:ph idx="1"/>
          </p:nvPr>
        </p:nvSpPr>
        <p:spPr/>
        <p:txBody>
          <a:bodyPr/>
          <a:lstStyle/>
          <a:p>
            <a:pPr algn="just"/>
            <a:r>
              <a:rPr lang="tr-TR" dirty="0" smtClean="0">
                <a:latin typeface="Times New Roman" pitchFamily="18" charset="0"/>
                <a:cs typeface="Times New Roman" pitchFamily="18" charset="0"/>
              </a:rPr>
              <a:t>Sahip olduğumuz misyonla belirlediğimiz vizyonumuza ulaşmak, Siirt Üniversitesi’nin vizyonuna ulaşmasına katkıda bulunmak ve zayıf yönlerimizi güçlendirmek amacıyla belirlediğimiz stratejik amaçlarımız ve bu amaçlara ulaşmadaki hedeflerimizin rolü ve önemi aşağıda yer almaktadır.</a:t>
            </a:r>
          </a:p>
          <a:p>
            <a:endParaRPr lang="tr-T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20688"/>
            <a:ext cx="8229600" cy="5832648"/>
          </a:xfrm>
        </p:spPr>
        <p:txBody>
          <a:bodyPr>
            <a:normAutofit fontScale="85000" lnSpcReduction="20000"/>
          </a:bodyPr>
          <a:lstStyle/>
          <a:p>
            <a:pPr algn="ctr">
              <a:buNone/>
            </a:pPr>
            <a:r>
              <a:rPr lang="tr-TR" b="1" dirty="0" smtClean="0"/>
              <a:t>Temel Politikalar ve Öncelikler </a:t>
            </a:r>
            <a:endParaRPr lang="tr-TR" dirty="0" smtClean="0"/>
          </a:p>
          <a:p>
            <a:pPr lvl="0" algn="just"/>
            <a:r>
              <a:rPr lang="tr-TR" dirty="0" smtClean="0"/>
              <a:t>Yüksekokulun eğitim-öğretim kalitesinin geliştirilmesi,</a:t>
            </a:r>
          </a:p>
          <a:p>
            <a:pPr lvl="0" algn="just"/>
            <a:r>
              <a:rPr lang="tr-TR" dirty="0" smtClean="0"/>
              <a:t>Yüksekokulun akademik ve idari kadrosunun nitelikli elemanlarla güçlendirilmesi, </a:t>
            </a:r>
          </a:p>
          <a:p>
            <a:pPr lvl="0" algn="just"/>
            <a:r>
              <a:rPr lang="tr-TR" dirty="0" smtClean="0"/>
              <a:t>Yüksekokulun eğitim ve araştırma faaliyetlerine ilişkin altyapı ve donanımının geliştirilmesi, </a:t>
            </a:r>
          </a:p>
          <a:p>
            <a:pPr lvl="0" algn="just"/>
            <a:r>
              <a:rPr lang="tr-TR" dirty="0" smtClean="0"/>
              <a:t>Yüksekokul çalışanları arasındaki yardımlaşma, dayanışma ve işbirliğinin güçlendirilmesi ve akademik çalışma ortamının iyileştirilmesi,</a:t>
            </a:r>
          </a:p>
          <a:p>
            <a:pPr lvl="0" algn="just"/>
            <a:r>
              <a:rPr lang="tr-TR" dirty="0" smtClean="0"/>
              <a:t>Uluslararası öğrenci-öğretim elemanı değişim programlarının geliştirilerek sürdürülmesi,</a:t>
            </a:r>
          </a:p>
          <a:p>
            <a:pPr algn="just"/>
            <a:r>
              <a:rPr lang="tr-TR" dirty="0" smtClean="0"/>
              <a:t>Yüksekokulun ulusal ve uluslararası düzeyde </a:t>
            </a:r>
            <a:r>
              <a:rPr lang="tr-TR" smtClean="0"/>
              <a:t>tanınmasını sağlamak</a:t>
            </a:r>
          </a:p>
          <a:p>
            <a:pPr algn="just"/>
            <a:r>
              <a:rPr lang="tr-TR" smtClean="0"/>
              <a:t>En </a:t>
            </a:r>
            <a:r>
              <a:rPr lang="tr-TR" dirty="0" smtClean="0"/>
              <a:t>önemli önceliğimiz gerekli alt yapıyı hazırladıktan sonra yüksekokuldan fakülteye dönüşme</a:t>
            </a:r>
          </a:p>
          <a:p>
            <a:pPr lvl="0" algn="just"/>
            <a:endParaRPr lang="tr-TR" dirty="0" smtClean="0"/>
          </a:p>
          <a:p>
            <a:pPr lvl="0" algn="just"/>
            <a:endParaRPr lang="tr-TR" dirty="0" smtClean="0"/>
          </a:p>
          <a:p>
            <a:endParaRPr lang="tr-T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KURUMSAL KABİLİYET ve KAPASİTENİN DEĞERLENDİRİLMESİ</a:t>
            </a:r>
            <a:br>
              <a:rPr lang="tr-TR" b="1" dirty="0" smtClean="0"/>
            </a:br>
            <a:endParaRPr lang="tr-TR" dirty="0"/>
          </a:p>
        </p:txBody>
      </p:sp>
      <p:sp>
        <p:nvSpPr>
          <p:cNvPr id="3" name="2 İçerik Yer Tutucusu"/>
          <p:cNvSpPr>
            <a:spLocks noGrp="1"/>
          </p:cNvSpPr>
          <p:nvPr>
            <p:ph idx="1"/>
          </p:nvPr>
        </p:nvSpPr>
        <p:spPr/>
        <p:txBody>
          <a:bodyPr/>
          <a:lstStyle/>
          <a:p>
            <a:r>
              <a:rPr lang="tr-TR" dirty="0" smtClean="0"/>
              <a:t>Yüksekokulumuzun stratejik plan çalışmaları sırasında belirlenen çalışmalara ilişkin analizler yapılmış ve belirlenen güçlü- zayıf yönler ile fırsatlar ve tehditler aşağıda başlıklar halinde sunulmuştur. Zayıf yönleri güçlendirmek ve fırsatları değerlendirerek belirlenmiş olan stratejik amaçlara ulaşmak için etkin bir şekilde çalışılmaktadır</a:t>
            </a:r>
          </a:p>
          <a:p>
            <a:endParaRPr lang="tr-TR" dirty="0"/>
          </a:p>
        </p:txBody>
      </p:sp>
      <p:sp>
        <p:nvSpPr>
          <p:cNvPr id="4" name="3 Dikdörtgen"/>
          <p:cNvSpPr/>
          <p:nvPr/>
        </p:nvSpPr>
        <p:spPr>
          <a:xfrm>
            <a:off x="2286000" y="1905506"/>
            <a:ext cx="4572000" cy="338554"/>
          </a:xfrm>
          <a:prstGeom prst="rect">
            <a:avLst/>
          </a:prstGeom>
        </p:spPr>
        <p:txBody>
          <a:bodyPr>
            <a:spAutoFit/>
          </a:bodyPr>
          <a:lstStyle/>
          <a:p>
            <a:pPr algn="just"/>
            <a:endParaRPr lang="tr-TR" sz="1600" dirty="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Üstünlükler</a:t>
            </a:r>
            <a:endParaRPr lang="tr-TR" dirty="0"/>
          </a:p>
        </p:txBody>
      </p:sp>
      <p:sp>
        <p:nvSpPr>
          <p:cNvPr id="3" name="2 İçerik Yer Tutucusu"/>
          <p:cNvSpPr>
            <a:spLocks noGrp="1"/>
          </p:cNvSpPr>
          <p:nvPr>
            <p:ph idx="1"/>
          </p:nvPr>
        </p:nvSpPr>
        <p:spPr/>
        <p:txBody>
          <a:bodyPr>
            <a:normAutofit fontScale="85000" lnSpcReduction="20000"/>
          </a:bodyPr>
          <a:lstStyle/>
          <a:p>
            <a:pPr lvl="0" algn="just"/>
            <a:r>
              <a:rPr lang="tr-TR" dirty="0" smtClean="0"/>
              <a:t>Genç ve ileriye dönük hedefleri olan dinamik personel yapısı</a:t>
            </a:r>
          </a:p>
          <a:p>
            <a:pPr lvl="0" algn="just"/>
            <a:r>
              <a:rPr lang="tr-TR" dirty="0" smtClean="0"/>
              <a:t>Akademik çeşitlilik</a:t>
            </a:r>
          </a:p>
          <a:p>
            <a:pPr lvl="0" algn="just"/>
            <a:r>
              <a:rPr lang="tr-TR" dirty="0" smtClean="0"/>
              <a:t>Yıllar boyunca sağlık elemanı yetiştiren köklü bir yüksekokul olmamız</a:t>
            </a:r>
          </a:p>
          <a:p>
            <a:pPr lvl="0" algn="just"/>
            <a:r>
              <a:rPr lang="tr-TR" dirty="0" smtClean="0"/>
              <a:t>SCI-</a:t>
            </a:r>
            <a:r>
              <a:rPr lang="tr-TR" dirty="0" err="1" smtClean="0"/>
              <a:t>Expanded</a:t>
            </a:r>
            <a:r>
              <a:rPr lang="tr-TR" dirty="0" smtClean="0"/>
              <a:t> yayın sayısı/öğretim üyesi oranının yüksekliği</a:t>
            </a:r>
          </a:p>
          <a:p>
            <a:pPr lvl="0" algn="just"/>
            <a:r>
              <a:rPr lang="tr-TR" dirty="0" smtClean="0"/>
              <a:t>Başarıyı ve kurumsallaşmayı destekleyen yönetim kadrosu</a:t>
            </a:r>
          </a:p>
          <a:p>
            <a:pPr lvl="0" algn="just"/>
            <a:r>
              <a:rPr lang="tr-TR" dirty="0" smtClean="0"/>
              <a:t>Kablosuz internet ağının ve kesintisiz kablolu internet imkânının sunulması</a:t>
            </a:r>
          </a:p>
          <a:p>
            <a:endParaRPr lang="tr-T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Zayıflıklar</a:t>
            </a:r>
            <a:endParaRPr lang="tr-TR" dirty="0"/>
          </a:p>
        </p:txBody>
      </p:sp>
      <p:sp>
        <p:nvSpPr>
          <p:cNvPr id="3" name="2 İçerik Yer Tutucusu"/>
          <p:cNvSpPr>
            <a:spLocks noGrp="1"/>
          </p:cNvSpPr>
          <p:nvPr>
            <p:ph idx="1"/>
          </p:nvPr>
        </p:nvSpPr>
        <p:spPr/>
        <p:txBody>
          <a:bodyPr>
            <a:normAutofit lnSpcReduction="10000"/>
          </a:bodyPr>
          <a:lstStyle/>
          <a:p>
            <a:pPr lvl="0" algn="just"/>
            <a:r>
              <a:rPr lang="tr-TR" dirty="0" smtClean="0"/>
              <a:t>Daha donanımlı bir eğitim için öğrenci laboratuarları eksikliği</a:t>
            </a:r>
          </a:p>
          <a:p>
            <a:pPr lvl="0" algn="just"/>
            <a:r>
              <a:rPr lang="tr-TR" dirty="0" smtClean="0"/>
              <a:t>Öğretim elemanlarının bilimsel çalışma yapmasına olanak sağlayacak laboratuarın eksikliği</a:t>
            </a:r>
          </a:p>
          <a:p>
            <a:pPr algn="just"/>
            <a:r>
              <a:rPr lang="tr-TR" dirty="0" smtClean="0"/>
              <a:t> Akademik personel sayısının azlığı</a:t>
            </a:r>
          </a:p>
          <a:p>
            <a:pPr algn="just"/>
            <a:r>
              <a:rPr lang="tr-TR" dirty="0" smtClean="0"/>
              <a:t>Üniversitenin sosyal imkânlarının sınırlı olması</a:t>
            </a:r>
          </a:p>
          <a:p>
            <a:pPr algn="just"/>
            <a:r>
              <a:rPr lang="tr-TR" dirty="0" smtClean="0"/>
              <a:t>Daha modern ve gerekli altyapıya sahip bina eksikliği</a:t>
            </a:r>
          </a:p>
          <a:p>
            <a:pPr lvl="0" algn="just"/>
            <a:endParaRPr lang="tr-TR" dirty="0" smtClean="0"/>
          </a:p>
          <a:p>
            <a:endParaRPr lang="tr-T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smtClean="0"/>
              <a:t>Sağlık yüksekokulumuzda görev yapan tüm akademisyen ve idari personel adına </a:t>
            </a:r>
            <a:r>
              <a:rPr lang="tr-TR" b="1" dirty="0" smtClean="0"/>
              <a:t>Teşekkürler</a:t>
            </a:r>
            <a:endParaRPr lang="tr-TR" b="1" dirty="0"/>
          </a:p>
        </p:txBody>
      </p:sp>
    </p:spTree>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2100</TotalTime>
  <Words>1248</Words>
  <Application>Microsoft Office PowerPoint</Application>
  <PresentationFormat>Ekran Gösterisi (4:3)</PresentationFormat>
  <Paragraphs>373</Paragraphs>
  <Slides>44</Slides>
  <Notes>1</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44</vt:i4>
      </vt:variant>
    </vt:vector>
  </HeadingPairs>
  <TitlesOfParts>
    <vt:vector size="48" baseType="lpstr">
      <vt:lpstr>Arial</vt:lpstr>
      <vt:lpstr>Calibri</vt:lpstr>
      <vt:lpstr>Times New Roman</vt:lpstr>
      <vt:lpstr>Ofis Teması</vt:lpstr>
      <vt:lpstr>SAĞLIK YÜKSEKOKULU</vt:lpstr>
      <vt:lpstr>Yüksekokulumuz Tarihçesi</vt:lpstr>
      <vt:lpstr>MİSYON VE VİZYON </vt:lpstr>
      <vt:lpstr> Yüksekokulumuz Öğrenci Alınan Bölümleri </vt:lpstr>
      <vt:lpstr>Yüksekokulumuz Öğrenci Alınmayan Bölümleri </vt:lpstr>
      <vt:lpstr>Yüksekokulumuz Fiziki Yapısı</vt:lpstr>
      <vt:lpstr>PowerPoint Sunusu</vt:lpstr>
      <vt:lpstr>PowerPoint Sunusu</vt:lpstr>
      <vt:lpstr>PowerPoint Sunusu</vt:lpstr>
      <vt:lpstr>PowerPoint Sunusu</vt:lpstr>
      <vt:lpstr>Yüksekokulumuz Fiziki Yapısı</vt:lpstr>
      <vt:lpstr>PowerPoint Sunusu</vt:lpstr>
      <vt:lpstr>PowerPoint Sunusu</vt:lpstr>
      <vt:lpstr>PowerPoint Sunusu</vt:lpstr>
      <vt:lpstr>PowerPoint Sunusu</vt:lpstr>
      <vt:lpstr>PowerPoint Sunusu</vt:lpstr>
      <vt:lpstr>PowerPoint Sunusu</vt:lpstr>
      <vt:lpstr>SAĞLIK YÜKSEKOKULU MESCİDİ</vt:lpstr>
      <vt:lpstr>SAĞLIK YÜKSEKOKULU MESCİDİ</vt:lpstr>
      <vt:lpstr>Öğrenci Bilgileri</vt:lpstr>
      <vt:lpstr>Değişim Programları</vt:lpstr>
      <vt:lpstr>Değişim Programları</vt:lpstr>
      <vt:lpstr>İNSAN KAYNAKLARI</vt:lpstr>
      <vt:lpstr>İNSAN KAYNAKLARI</vt:lpstr>
      <vt:lpstr>İNSAN KAYNAKLARI</vt:lpstr>
      <vt:lpstr>PowerPoint Sunusu</vt:lpstr>
      <vt:lpstr>PowerPoint Sunusu</vt:lpstr>
      <vt:lpstr>İNSAN KAYNAKLARI</vt:lpstr>
      <vt:lpstr>HEMŞİRELİK BÖLÜMÜ ÇALIŞMALARI</vt:lpstr>
      <vt:lpstr>HEMŞİRELİK BÖLÜMÜ ÇALIŞMALARI</vt:lpstr>
      <vt:lpstr>HEMŞİRELİK BÖLÜMÜ ÇALIŞMALARI</vt:lpstr>
      <vt:lpstr>BÖLÜM AÇMA</vt:lpstr>
      <vt:lpstr>AKADEMİK ÇALIŞMALAR</vt:lpstr>
      <vt:lpstr>Yıllar İtibariyle Makale Sayıları </vt:lpstr>
      <vt:lpstr>PowerPoint Sunusu</vt:lpstr>
      <vt:lpstr>AKADEMİK ÇALIŞMALAR</vt:lpstr>
      <vt:lpstr>2015 YILI MALİ HARCAMALAR</vt:lpstr>
      <vt:lpstr>AKADEMİK VE İDARİ ÇALIŞMALAR</vt:lpstr>
      <vt:lpstr>Birim Amaç ve Hedefleri  </vt:lpstr>
      <vt:lpstr>PowerPoint Sunusu</vt:lpstr>
      <vt:lpstr>KURUMSAL KABİLİYET ve KAPASİTENİN DEĞERLENDİRİLMESİ </vt:lpstr>
      <vt:lpstr>Üstünlükler</vt:lpstr>
      <vt:lpstr>Zayıflıklar</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SAĞLIK YÜKSEKOKULU</dc:title>
  <dc:creator>sağlık</dc:creator>
  <cp:lastModifiedBy>Siirt Üniversitesi</cp:lastModifiedBy>
  <cp:revision>138</cp:revision>
  <dcterms:created xsi:type="dcterms:W3CDTF">2015-03-03T07:29:04Z</dcterms:created>
  <dcterms:modified xsi:type="dcterms:W3CDTF">2020-02-18T12:21:33Z</dcterms:modified>
</cp:coreProperties>
</file>