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370" r:id="rId4"/>
    <p:sldId id="258" r:id="rId5"/>
    <p:sldId id="259" r:id="rId6"/>
    <p:sldId id="260" r:id="rId7"/>
    <p:sldId id="261" r:id="rId8"/>
    <p:sldId id="348" r:id="rId9"/>
    <p:sldId id="349" r:id="rId10"/>
    <p:sldId id="351" r:id="rId11"/>
    <p:sldId id="358" r:id="rId12"/>
    <p:sldId id="262" r:id="rId13"/>
    <p:sldId id="359" r:id="rId14"/>
    <p:sldId id="362" r:id="rId15"/>
    <p:sldId id="363" r:id="rId16"/>
    <p:sldId id="263" r:id="rId17"/>
    <p:sldId id="264" r:id="rId18"/>
    <p:sldId id="266" r:id="rId19"/>
    <p:sldId id="267" r:id="rId20"/>
    <p:sldId id="268" r:id="rId21"/>
    <p:sldId id="269" r:id="rId22"/>
    <p:sldId id="273" r:id="rId23"/>
    <p:sldId id="274" r:id="rId24"/>
    <p:sldId id="275" r:id="rId25"/>
    <p:sldId id="276" r:id="rId26"/>
    <p:sldId id="355" r:id="rId27"/>
    <p:sldId id="356" r:id="rId28"/>
    <p:sldId id="366" r:id="rId29"/>
    <p:sldId id="340" r:id="rId30"/>
    <p:sldId id="277" r:id="rId31"/>
    <p:sldId id="278" r:id="rId32"/>
    <p:sldId id="371" r:id="rId33"/>
    <p:sldId id="279" r:id="rId34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9F963"/>
    <a:srgbClr val="FFFF00"/>
    <a:srgbClr val="221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ABD41A-2838-445B-B50C-5B3C9B59ECF1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5B210-A614-413F-BD0A-C09AE30812EA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721352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707FC2-7130-401C-B6FE-86F2A524F124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FE787-7484-4FED-80A7-7F8831EBDA6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50333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FE787-7484-4FED-80A7-7F8831EBDA6B}" type="slidenum">
              <a:rPr lang="tr-TR" smtClean="0"/>
              <a:pPr/>
              <a:t>33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0">
              <a:srgbClr val="FFFF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3568" y="4077072"/>
            <a:ext cx="7772400" cy="936104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SAĞLIK </a:t>
            </a:r>
            <a:r>
              <a:rPr lang="tr-TR" sz="4800" b="1" dirty="0" smtClean="0">
                <a:solidFill>
                  <a:srgbClr val="C00000"/>
                </a:solidFill>
              </a:rPr>
              <a:t>YÜKSEKOKULU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69368" y="5256584"/>
            <a:ext cx="6400800" cy="648072"/>
          </a:xfrm>
        </p:spPr>
        <p:txBody>
          <a:bodyPr>
            <a:normAutofit/>
          </a:bodyPr>
          <a:lstStyle/>
          <a:p>
            <a:r>
              <a:rPr lang="tr-TR" b="1" dirty="0" smtClean="0"/>
              <a:t>2017</a:t>
            </a:r>
            <a:endParaRPr lang="tr-TR" b="1" dirty="0"/>
          </a:p>
        </p:txBody>
      </p:sp>
      <p:pic>
        <p:nvPicPr>
          <p:cNvPr id="4" name="3 Resim" descr="corelsarı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3848100" cy="27809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Tarihçesi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  <a:noFill/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tr-TR" dirty="0" smtClean="0"/>
              <a:t>   Yüksekokulumuz 1963 yılında Sağlık ve Sosyal Yardım Bakanlığına Bağlı olarak Sağlık Okulu adı altında köy ebesi ve hemşire yardımcısı yetiştirmek üzere; 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İlkokuldan sonra 3 yıl eğitime dayalı olarak açıldı.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1979-1980 öğretim yılında ortaokula dayalı,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1980-1982 yılları arasında 2 yıl uygulamaya dayalı 4 yıllık Sağlık Meslek Lisesine dönüştürüldü.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1982-1983 Öğretim yılında ebelik bölümü olarak değiştirildi. </a:t>
            </a:r>
          </a:p>
          <a:p>
            <a:pPr algn="just"/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980728"/>
            <a:ext cx="8219256" cy="5472608"/>
          </a:xfrm>
        </p:spPr>
        <p:txBody>
          <a:bodyPr>
            <a:normAutofit fontScale="92500" lnSpcReduction="10000"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1996-1997 Öğretim yılında, Sağlık Bakanlığı ile Yükseköğretim Kurulu Başkanlığı arasında yapılan protokol gereği, Sağlık Liseleri 4 yıllık Sağlık Yüksekokula dönüştürülmüş olup,</a:t>
            </a:r>
          </a:p>
          <a:p>
            <a:pPr lvl="0" algn="just">
              <a:buFont typeface="Wingdings" pitchFamily="2" charset="2"/>
              <a:buChar char="Ø"/>
            </a:pPr>
            <a:endParaRPr lang="tr-TR" dirty="0" smtClean="0"/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1997-1998 öğretim yılında Dicle Üniversitesine bağlı olarak öğrenci almaya başlamıştır.</a:t>
            </a:r>
          </a:p>
          <a:p>
            <a:pPr lvl="0" algn="just">
              <a:buFont typeface="Wingdings" pitchFamily="2" charset="2"/>
              <a:buChar char="Ø"/>
            </a:pPr>
            <a:endParaRPr lang="tr-TR" dirty="0" smtClean="0"/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29.05.2007 tarih ve 26536 sayılı resmi gazetede yayımlanarak yürürlüğe giren 5662 sayılı kanunla yeni kurulan 17 Üniversiteden biri olan Siirt Üniversitesine bağlanmıştır.</a:t>
            </a:r>
          </a:p>
          <a:p>
            <a:pPr algn="just">
              <a:buFont typeface="Wingdings" pitchFamily="2" charset="2"/>
              <a:buChar char="Ø"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 anchor="ctr"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MİSYON VE VİZYON</a:t>
            </a:r>
            <a:r>
              <a:rPr lang="tr-TR" dirty="0" smtClean="0">
                <a:solidFill>
                  <a:srgbClr val="C00000"/>
                </a:solidFill>
              </a:rPr>
              <a:t/>
            </a:r>
            <a:br>
              <a:rPr lang="tr-TR" dirty="0" smtClean="0">
                <a:solidFill>
                  <a:srgbClr val="C00000"/>
                </a:solidFill>
              </a:rPr>
            </a:b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39552" y="1523925"/>
            <a:ext cx="7992888" cy="4929411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tr-TR" b="1" i="1" dirty="0" smtClean="0">
                <a:solidFill>
                  <a:srgbClr val="C00000"/>
                </a:solidFill>
              </a:rPr>
              <a:t>      Misyon</a:t>
            </a:r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Birey, aile ve toplumun sağlığını korumak, geliştirmek ve sürdürmek için, bilimsel yaklaşımlar doğrultusunda; eğitim, uygulama, araştırma, yönetim ve liderlik rollerini etkin şekilde kullanabilen, eleştirel ve olumlu düşünce gücüne sahip sağlık personeli (hemşire, diyetisyen, ebe, iş sağlığı ve güvenliği uzmanı, çocuk gelişimcisi, sosyal çalışmacı) yetiştirmektir.</a:t>
            </a:r>
          </a:p>
          <a:p>
            <a:pPr algn="just"/>
            <a:endParaRPr lang="tr-TR" dirty="0" smtClean="0"/>
          </a:p>
          <a:p>
            <a:pPr algn="just">
              <a:buNone/>
            </a:pPr>
            <a:r>
              <a:rPr lang="tr-TR" b="1" i="1" dirty="0" smtClean="0">
                <a:solidFill>
                  <a:srgbClr val="C00000"/>
                </a:solidFill>
              </a:rPr>
              <a:t>    Vizyon</a:t>
            </a:r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Araştırma eğitim ve hizmet alanlarındaki üretimi ile evrensel değerler ışığında ülkenin geleceği için yetiştirdiği üstün nitelikli bireyleri topluma sunmaktır.</a:t>
            </a:r>
          </a:p>
          <a:p>
            <a:pPr algn="just"/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/>
            </a:r>
            <a:br>
              <a:rPr lang="tr-TR" b="1" dirty="0" smtClean="0">
                <a:solidFill>
                  <a:srgbClr val="C00000"/>
                </a:solidFill>
              </a:rPr>
            </a:br>
            <a:r>
              <a:rPr lang="tr-TR" b="1" dirty="0" smtClean="0">
                <a:solidFill>
                  <a:srgbClr val="C00000"/>
                </a:solidFill>
              </a:rPr>
              <a:t>Yüksekokulumuz Öğrenci Alınan Bölümleri</a:t>
            </a:r>
            <a:r>
              <a:rPr lang="tr-TR" dirty="0" smtClean="0">
                <a:solidFill>
                  <a:srgbClr val="C00000"/>
                </a:solidFill>
              </a:rPr>
              <a:t/>
            </a:r>
            <a:br>
              <a:rPr lang="tr-TR" dirty="0" smtClean="0">
                <a:solidFill>
                  <a:srgbClr val="C00000"/>
                </a:solidFill>
              </a:rPr>
            </a:b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852935"/>
            <a:ext cx="8229600" cy="2736305"/>
          </a:xfrm>
        </p:spPr>
        <p:txBody>
          <a:bodyPr>
            <a:noAutofit/>
          </a:bodyPr>
          <a:lstStyle/>
          <a:p>
            <a:pPr algn="just"/>
            <a:r>
              <a:rPr lang="tr-TR" sz="2800" b="1" dirty="0" smtClean="0">
                <a:solidFill>
                  <a:srgbClr val="C00000"/>
                </a:solidFill>
              </a:rPr>
              <a:t>Hemşirelik</a:t>
            </a:r>
            <a:r>
              <a:rPr lang="tr-TR" sz="2800" dirty="0" smtClean="0"/>
              <a:t> Bölümüne; 2017-2018 Eğitim Öğretim yılında normal öğretim: 80, ikinci öğretim: 80 olmak üzere 160 öğrenci alınmıştır.</a:t>
            </a:r>
          </a:p>
          <a:p>
            <a:pPr algn="just"/>
            <a:r>
              <a:rPr lang="tr-TR" sz="2800" dirty="0" smtClean="0">
                <a:solidFill>
                  <a:srgbClr val="FF0000"/>
                </a:solidFill>
              </a:rPr>
              <a:t>İş Sağlığı ve Güvenliği </a:t>
            </a:r>
            <a:r>
              <a:rPr lang="tr-TR" sz="2800" dirty="0" smtClean="0"/>
              <a:t>Bölümüne;  2017-2018 Eğitim Öğretim yılında 61 öğrenci alınmıştır.</a:t>
            </a:r>
            <a:endParaRPr lang="tr-TR" sz="2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714202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Öğrenci Alınmayan Bölümleri</a:t>
            </a:r>
            <a:r>
              <a:rPr lang="tr-TR" dirty="0" smtClean="0">
                <a:solidFill>
                  <a:srgbClr val="C00000"/>
                </a:solidFill>
              </a:rPr>
              <a:t/>
            </a:r>
            <a:br>
              <a:rPr lang="tr-TR" dirty="0" smtClean="0">
                <a:solidFill>
                  <a:srgbClr val="C00000"/>
                </a:solidFill>
              </a:rPr>
            </a:b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320280"/>
            <a:ext cx="8291264" cy="44210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tr-TR" dirty="0" smtClean="0"/>
              <a:t>Fizyoterapi ve Rehabilitasyon Bölümü (2012)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Beslenme ve Diyetetik Bölümü (2012)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Ebelik Bölümü (2012)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Sosyal Hizmetleri Bölümü (2014)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Çocuk Gelişimi Bölümü (2015)</a:t>
            </a:r>
          </a:p>
          <a:p>
            <a:pPr>
              <a:buFont typeface="Wingdings" pitchFamily="2" charset="2"/>
              <a:buChar char="Ø"/>
            </a:pPr>
            <a:endParaRPr lang="tr-TR" dirty="0" smtClean="0"/>
          </a:p>
          <a:p>
            <a:pPr>
              <a:buFont typeface="Wingdings" pitchFamily="2" charset="2"/>
              <a:buChar char="Ø"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Fiziki Yapısı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3528" y="4797152"/>
            <a:ext cx="8424936" cy="1728192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smtClean="0"/>
              <a:t>Yüksekokulumuz yerleşkesi toplam 10.720 m</a:t>
            </a:r>
            <a:r>
              <a:rPr lang="tr-TR" baseline="30000" dirty="0" smtClean="0"/>
              <a:t>2</a:t>
            </a:r>
            <a:r>
              <a:rPr lang="tr-TR" b="1" baseline="30000" dirty="0" smtClean="0"/>
              <a:t> </a:t>
            </a:r>
            <a:r>
              <a:rPr lang="tr-TR" dirty="0" smtClean="0"/>
              <a:t>olup; 9.040 m</a:t>
            </a:r>
            <a:r>
              <a:rPr lang="tr-TR" baseline="30000" dirty="0" smtClean="0"/>
              <a:t>2</a:t>
            </a:r>
            <a:r>
              <a:rPr lang="tr-TR" b="1" baseline="30000" dirty="0" smtClean="0"/>
              <a:t> </a:t>
            </a:r>
            <a:r>
              <a:rPr lang="tr-TR" dirty="0" smtClean="0"/>
              <a:t>açık 1.680 m</a:t>
            </a:r>
            <a:r>
              <a:rPr lang="tr-TR" baseline="30000" dirty="0" smtClean="0"/>
              <a:t>2’</a:t>
            </a:r>
            <a:r>
              <a:rPr lang="tr-TR" dirty="0" smtClean="0"/>
              <a:t>de kapalı alandır. 10.720 m</a:t>
            </a:r>
            <a:r>
              <a:rPr lang="tr-TR" baseline="30000" dirty="0" smtClean="0"/>
              <a:t>2 </a:t>
            </a:r>
            <a:r>
              <a:rPr lang="tr-TR" dirty="0" smtClean="0"/>
              <a:t> </a:t>
            </a:r>
            <a:r>
              <a:rPr lang="tr-TR" dirty="0" err="1" smtClean="0"/>
              <a:t>nin</a:t>
            </a:r>
            <a:r>
              <a:rPr lang="tr-TR" dirty="0" smtClean="0"/>
              <a:t> tümü hazineye aittir.</a:t>
            </a:r>
            <a:endParaRPr lang="tr-TR" dirty="0"/>
          </a:p>
        </p:txBody>
      </p:sp>
      <p:pic>
        <p:nvPicPr>
          <p:cNvPr id="4" name="3 Resim" descr="DSCN35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792" y="1628800"/>
            <a:ext cx="7900416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DSCN35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DSCN35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DSCN3530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7187" b="5973"/>
          <a:stretch/>
        </p:blipFill>
        <p:spPr>
          <a:xfrm>
            <a:off x="0" y="0"/>
            <a:ext cx="9143231" cy="68655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image_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Fiziki Yapısı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16225"/>
            <a:ext cx="8229600" cy="4349079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tr-TR" dirty="0" smtClean="0"/>
              <a:t>	</a:t>
            </a:r>
            <a:r>
              <a:rPr lang="tr-TR" sz="6400" dirty="0" smtClean="0"/>
              <a:t>Yüksekokulumuzda;</a:t>
            </a:r>
          </a:p>
          <a:p>
            <a:pPr algn="just">
              <a:buNone/>
            </a:pPr>
            <a:endParaRPr lang="tr-TR" sz="6400" dirty="0" smtClean="0"/>
          </a:p>
          <a:p>
            <a:pPr algn="just">
              <a:buNone/>
            </a:pPr>
            <a:r>
              <a:rPr lang="tr-TR" sz="6400" dirty="0" smtClean="0"/>
              <a:t>    1 adet çalışma salonu 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Kapalı Spor Salonu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Bilgisayar Laboratuvarı,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Sağlık Laboratuvarı, 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8 adet 40 kişilik ve 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80 kişilik sınıf bulunmaktadır.</a:t>
            </a:r>
          </a:p>
          <a:p>
            <a:pPr algn="just">
              <a:buFont typeface="Wingdings" pitchFamily="2" charset="2"/>
              <a:buChar char="Ø"/>
            </a:pPr>
            <a:endParaRPr lang="tr-TR" sz="6400" dirty="0" smtClean="0"/>
          </a:p>
          <a:p>
            <a:pPr algn="just">
              <a:buNone/>
            </a:pPr>
            <a:endParaRPr lang="tr-TR" sz="6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im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</a:rPr>
              <a:t>SAĞLIK YÜKSEKOKULU LABORATUVAR</a:t>
            </a:r>
            <a:endParaRPr lang="tr-TR" b="1" dirty="0">
              <a:solidFill>
                <a:srgbClr val="FF0000"/>
              </a:solidFill>
            </a:endParaRPr>
          </a:p>
        </p:txBody>
      </p:sp>
      <p:pic>
        <p:nvPicPr>
          <p:cNvPr id="5" name="İçerik Yer Tutucus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6" y="1145357"/>
            <a:ext cx="9102327" cy="57020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</a:rPr>
              <a:t>SAĞLIK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b="1" dirty="0">
                <a:solidFill>
                  <a:srgbClr val="FF0000"/>
                </a:solidFill>
              </a:rPr>
              <a:t>YÜKSEKOKULU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b="1" dirty="0">
                <a:solidFill>
                  <a:srgbClr val="FF0000"/>
                </a:solidFill>
              </a:rPr>
              <a:t>LABORATUVAR</a:t>
            </a:r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9144000" cy="57778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Öğrenci Bilgileri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tr-TR" dirty="0" smtClean="0"/>
              <a:t>Hemşirelik Normal Öğretim: </a:t>
            </a:r>
            <a:r>
              <a:rPr lang="tr-TR" b="1" dirty="0" smtClean="0"/>
              <a:t>359</a:t>
            </a:r>
            <a:endParaRPr lang="tr-TR" dirty="0" smtClean="0"/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Hemşirelik İkinci Öğretim: </a:t>
            </a:r>
            <a:r>
              <a:rPr lang="tr-TR" b="1" dirty="0" smtClean="0"/>
              <a:t>282</a:t>
            </a:r>
          </a:p>
          <a:p>
            <a:pPr>
              <a:buFont typeface="Wingdings" pitchFamily="2" charset="2"/>
              <a:buChar char="Ø"/>
            </a:pPr>
            <a:r>
              <a:rPr lang="tr-TR" b="1" dirty="0" smtClean="0"/>
              <a:t>İş Sağlığı ve Güvenliği Bölümü: 61</a:t>
            </a:r>
            <a:endParaRPr lang="tr-T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Değişim Programları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4095336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smtClean="0"/>
              <a:t>Farabi Kapsamında Gelen : 2 Öğrenci (2017-2018 Öğretim Yılı)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Özel Öğrenci Kapsamında Giden: 1 Öğrenci (2017-2018 Van Yüzüncü Yıl Üniversitesi )</a:t>
            </a:r>
          </a:p>
          <a:p>
            <a:pPr algn="just">
              <a:buFont typeface="Wingdings" pitchFamily="2" charset="2"/>
              <a:buChar char="Ø"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İNSAN KAYNAKLARI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925144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tr-TR" b="1" dirty="0" smtClean="0">
                <a:solidFill>
                  <a:srgbClr val="C00000"/>
                </a:solidFill>
              </a:rPr>
              <a:t>Akademik Personel : </a:t>
            </a:r>
            <a:r>
              <a:rPr lang="tr-TR" dirty="0" smtClean="0"/>
              <a:t>Yüksekokulumuz bünyesinde aktif olarak görev yapan; </a:t>
            </a:r>
          </a:p>
          <a:p>
            <a:pPr>
              <a:buNone/>
            </a:pPr>
            <a:endParaRPr lang="tr-TR" sz="2000" dirty="0" smtClean="0"/>
          </a:p>
          <a:p>
            <a:pPr>
              <a:buNone/>
            </a:pPr>
            <a:r>
              <a:rPr lang="tr-TR" dirty="0" smtClean="0"/>
              <a:t>	1 Doçent, </a:t>
            </a:r>
          </a:p>
          <a:p>
            <a:pPr>
              <a:buNone/>
            </a:pPr>
            <a:r>
              <a:rPr lang="tr-TR" dirty="0" smtClean="0"/>
              <a:t>	8 Yardımcı Doçent, </a:t>
            </a:r>
          </a:p>
          <a:p>
            <a:pPr>
              <a:buNone/>
            </a:pPr>
            <a:r>
              <a:rPr lang="tr-TR" dirty="0" smtClean="0"/>
              <a:t>	2 Öğretim Görevlisi,</a:t>
            </a:r>
          </a:p>
          <a:p>
            <a:pPr>
              <a:buNone/>
            </a:pPr>
            <a:r>
              <a:rPr lang="tr-TR" dirty="0" smtClean="0"/>
              <a:t>	1 Araştırma Görevlisi ve </a:t>
            </a:r>
          </a:p>
          <a:p>
            <a:pPr>
              <a:buNone/>
            </a:pPr>
            <a:r>
              <a:rPr lang="tr-TR" dirty="0" smtClean="0"/>
              <a:t>	2 Okutman bulunmaktadır.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İNSAN KAYNAKLARI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523925"/>
            <a:ext cx="8507288" cy="507342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tr-TR" b="1" dirty="0" smtClean="0">
                <a:solidFill>
                  <a:srgbClr val="C00000"/>
                </a:solidFill>
              </a:rPr>
              <a:t>Akademik Personel</a:t>
            </a:r>
          </a:p>
          <a:p>
            <a:pPr algn="just"/>
            <a:endParaRPr lang="tr-TR" b="1" dirty="0" smtClean="0"/>
          </a:p>
          <a:p>
            <a:pPr algn="just">
              <a:buNone/>
            </a:pPr>
            <a:r>
              <a:rPr lang="tr-TR" b="1" dirty="0" smtClean="0"/>
              <a:t>ÖYP</a:t>
            </a:r>
            <a:r>
              <a:rPr lang="tr-TR" dirty="0" smtClean="0"/>
              <a:t> kapsamında;</a:t>
            </a:r>
          </a:p>
          <a:p>
            <a:pPr algn="just"/>
            <a:r>
              <a:rPr lang="tr-TR" sz="2800" dirty="0" err="1" smtClean="0"/>
              <a:t>Meryeme</a:t>
            </a:r>
            <a:r>
              <a:rPr lang="tr-TR" sz="2800" dirty="0" smtClean="0"/>
              <a:t> AKSOY (Atatürk Üniversitesi, Y. Lisans aşamasında)</a:t>
            </a:r>
          </a:p>
          <a:p>
            <a:pPr algn="just"/>
            <a:r>
              <a:rPr lang="tr-TR" sz="2800" dirty="0" smtClean="0"/>
              <a:t>Derya BIÇAK (İstanbul Üniversitesi, Doktora aşamasında)</a:t>
            </a:r>
          </a:p>
          <a:p>
            <a:pPr algn="just"/>
            <a:r>
              <a:rPr lang="tr-TR" sz="2800" dirty="0" smtClean="0"/>
              <a:t>Abdullah BEYHAN (Marmara Üniversitesi, Y. Lisans aşamasında)</a:t>
            </a:r>
          </a:p>
          <a:p>
            <a:pPr algn="just"/>
            <a:r>
              <a:rPr lang="tr-TR" sz="2800" dirty="0" smtClean="0"/>
              <a:t>Özgün ELMAS(Hacettepe </a:t>
            </a:r>
            <a:r>
              <a:rPr lang="tr-TR" sz="2800" dirty="0" err="1" smtClean="0"/>
              <a:t>Üniv</a:t>
            </a:r>
            <a:r>
              <a:rPr lang="tr-TR" sz="2800" dirty="0" smtClean="0"/>
              <a:t>. Y. Lisans aşamasında)</a:t>
            </a:r>
          </a:p>
          <a:p>
            <a:pPr algn="just"/>
            <a:r>
              <a:rPr lang="tr-TR" sz="2900" dirty="0" smtClean="0"/>
              <a:t>Semra BAKIR(Hacettepe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aşamasında)</a:t>
            </a:r>
          </a:p>
          <a:p>
            <a:pPr algn="just"/>
            <a:r>
              <a:rPr lang="tr-TR" sz="2900" dirty="0" err="1" smtClean="0"/>
              <a:t>Zeliha</a:t>
            </a:r>
            <a:r>
              <a:rPr lang="tr-TR" sz="2900" dirty="0" smtClean="0"/>
              <a:t> SUNAY(İnönü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 )</a:t>
            </a:r>
          </a:p>
          <a:p>
            <a:pPr algn="just"/>
            <a:r>
              <a:rPr lang="tr-TR" sz="2900" dirty="0" smtClean="0"/>
              <a:t>Emre DUMAN (Ankara 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 )</a:t>
            </a:r>
          </a:p>
          <a:p>
            <a:pPr algn="just"/>
            <a:r>
              <a:rPr lang="tr-TR" sz="2900" dirty="0" smtClean="0"/>
              <a:t>Gülsüm TIKAÇ (Pamukkale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 )</a:t>
            </a:r>
            <a:r>
              <a:rPr lang="tr-TR" sz="1600" b="1" dirty="0" smtClean="0"/>
              <a:t> </a:t>
            </a:r>
            <a:endParaRPr lang="tr-TR" sz="1600" dirty="0" smtClean="0"/>
          </a:p>
          <a:p>
            <a:pPr lvl="0"/>
            <a:r>
              <a:rPr lang="tr-TR" sz="2900" dirty="0" smtClean="0"/>
              <a:t>Nevin DOĞAN (Gazi Üniversitesi Doktora aşamasında )</a:t>
            </a:r>
          </a:p>
          <a:p>
            <a:pPr algn="just"/>
            <a:r>
              <a:rPr lang="tr-TR" sz="2900" dirty="0" err="1" smtClean="0"/>
              <a:t>Zeliha</a:t>
            </a:r>
            <a:r>
              <a:rPr lang="tr-TR" sz="2900" dirty="0" smtClean="0"/>
              <a:t> ÖZŞAHİN(İnönü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Doktora aşamasında)</a:t>
            </a:r>
          </a:p>
          <a:p>
            <a:pPr algn="just">
              <a:buNone/>
            </a:pPr>
            <a:r>
              <a:rPr lang="tr-TR" dirty="0" smtClean="0"/>
              <a:t>		2547 sayılı kanunun 35. maddesi gereği ilgili üniversitelerde görevlendirilmiştir.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tr-TR" sz="2400" dirty="0">
              <a:solidFill>
                <a:srgbClr val="FF0000"/>
              </a:solidFill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510300"/>
              </p:ext>
            </p:extLst>
          </p:nvPr>
        </p:nvGraphicFramePr>
        <p:xfrm>
          <a:off x="3" y="-2"/>
          <a:ext cx="9459523" cy="9843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6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1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066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160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437"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Unvan-Adı-  Soyadı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Yüksek</a:t>
                      </a:r>
                      <a:r>
                        <a:rPr lang="tr-TR" sz="1000" b="1" baseline="0" dirty="0" smtClean="0"/>
                        <a:t> 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Doktora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Yüksek</a:t>
                      </a:r>
                      <a:r>
                        <a:rPr lang="tr-TR" sz="1000" b="1" baseline="0" dirty="0" smtClean="0"/>
                        <a:t> 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Doktora</a:t>
                      </a:r>
                      <a:endParaRPr lang="tr-TR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65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Doç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Dr. Cafer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SAKA</a:t>
                      </a:r>
                      <a:endParaRPr lang="tr-TR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Kimya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OFMA 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Kimya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Yüzüncü yıl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Yüzüncü yıl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Yüzüncü yıl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Doç. Dr.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Simla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baseline="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ADAGİDE</a:t>
                      </a:r>
                      <a:endParaRPr lang="tr-TR" sz="1100" baseline="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Hemşirelik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Psikiyatri Hemşireliği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Psikiyatri Hemşireliği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Hacettepe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Erciyes 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Erciyes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55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Dr.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Hasan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KARAGEÇİLİ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Biyokimya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Tıp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Tıbbi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Biyokimya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Ortadoğu Teknik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Hacettepe 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/>
                      </a:r>
                      <a:b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Gazi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/>
                      </a:r>
                      <a:b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63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Emrah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YERLİKAYA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OFMA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Kimya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Eğitimi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OFMA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Kimya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Eğitimi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Biyokimya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Atatürk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Atatürk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Atatürk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63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M.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Salih EYGİ</a:t>
                      </a: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r>
                        <a:rPr lang="tr-TR" sz="1100" dirty="0"/>
                        <a:t/>
                      </a:r>
                      <a:br>
                        <a:rPr lang="tr-TR" sz="1100" dirty="0"/>
                      </a:br>
                      <a:r>
                        <a:rPr lang="tr-TR" sz="1100" dirty="0"/>
                        <a:t>Maden Mühendisliği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Maden Mühendisliği Anabilim Dalı</a:t>
                      </a:r>
                    </a:p>
                    <a:p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Cevher-Kömür Hazırlama ve Değerlendirme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r>
                        <a:rPr lang="tr-TR" sz="1100" dirty="0"/>
                        <a:t/>
                      </a:r>
                      <a:br>
                        <a:rPr lang="tr-TR" sz="1100" dirty="0"/>
                      </a:br>
                      <a:r>
                        <a:rPr lang="tr-TR" sz="1100" dirty="0"/>
                        <a:t>Maden Mühendisliği Anabilim Dalı</a:t>
                      </a:r>
                    </a:p>
                    <a:p>
                      <a:r>
                        <a:rPr lang="tr-TR" sz="1100" dirty="0"/>
                        <a:t>Maden Mühendisliği (Cevher Hazırlama Mühendisliği)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tr-TR" sz="1100" dirty="0"/>
                        <a:t/>
                      </a:r>
                      <a:br>
                        <a:rPr lang="tr-TR" sz="1100" dirty="0"/>
                      </a:br>
                      <a:r>
                        <a:rPr lang="tr-TR" sz="1100" dirty="0"/>
                        <a:t>Dokuz Eylül Üniversitesi</a:t>
                      </a:r>
                    </a:p>
                    <a:p>
                      <a:r>
                        <a:rPr lang="tr-TR" sz="1100" dirty="0"/>
                        <a:t>Mühendislik Fakültesi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nb-NO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İstanbul Teknik Üniversitesi</a:t>
                      </a:r>
                    </a:p>
                    <a:p>
                      <a:r>
                        <a:rPr lang="nb-NO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Fen Bilimleri Enstitüsü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r>
                        <a:rPr lang="nb-NO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İstanbul Teknik Üniversitesi</a:t>
                      </a:r>
                    </a:p>
                    <a:p>
                      <a:r>
                        <a:rPr lang="nb-NO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Fen Bilimleri Enstitüsü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63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Yrd. Doç. Dr.</a:t>
                      </a:r>
                      <a:r>
                        <a:rPr lang="tr-TR" sz="11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Metin KERTMEN</a:t>
                      </a:r>
                      <a:endParaRPr lang="tr-TR" sz="1100" dirty="0" smtClean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Biyoloji</a:t>
                      </a:r>
                      <a:endParaRPr lang="tr-TR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Genel Biyoloji</a:t>
                      </a:r>
                      <a:endParaRPr lang="tr-TR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Arial" pitchFamily="34" charset="0"/>
                          <a:cs typeface="Arial" pitchFamily="34" charset="0"/>
                        </a:rPr>
                        <a:t/>
                      </a:r>
                      <a:br>
                        <a:rPr lang="tr-TR" sz="1100" dirty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tr-TR" sz="1100" dirty="0">
                          <a:latin typeface="Arial" pitchFamily="34" charset="0"/>
                          <a:cs typeface="Arial" pitchFamily="34" charset="0"/>
                        </a:rPr>
                        <a:t>Genel Biyoloji</a:t>
                      </a: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Kahramanmaraş </a:t>
                      </a:r>
                      <a:r>
                        <a:rPr lang="tr-TR" sz="1100" b="0" i="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Sütçüimam</a:t>
                      </a: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tr-TR" sz="1100" b="0" i="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Üniv</a:t>
                      </a: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</a:t>
                      </a:r>
                      <a:endParaRPr lang="tr-TR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Kahramanmaraş </a:t>
                      </a:r>
                      <a:r>
                        <a:rPr lang="tr-TR" sz="1100" b="0" i="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Sütçüimam</a:t>
                      </a: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tr-TR" sz="1100" b="0" i="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Üniv</a:t>
                      </a: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</a:t>
                      </a:r>
                      <a:endParaRPr lang="tr-TR" sz="11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Kahramanmaraş </a:t>
                      </a:r>
                      <a:r>
                        <a:rPr lang="tr-TR" sz="1100" b="0" i="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Sütçüimam</a:t>
                      </a: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tr-TR" sz="1100" b="0" i="0" kern="12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Üniv</a:t>
                      </a: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.</a:t>
                      </a:r>
                      <a:endParaRPr lang="tr-TR" sz="1100" dirty="0" smtClean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Nurullah AKCAN 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Yrd.</a:t>
                      </a:r>
                      <a:r>
                        <a:rPr lang="tr-TR" sz="12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Doç.Dr</a:t>
                      </a: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YUNUS KAYA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Sağlık Memurluğu</a:t>
                      </a:r>
                      <a:endParaRPr lang="tr-TR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Hemşirelik/Psikiyatri Hemşireliği A.D</a:t>
                      </a:r>
                      <a:endParaRPr lang="tr-TR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Hemşirelik/Psikiyatri Hemşireliği A.D</a:t>
                      </a:r>
                      <a:endParaRPr lang="tr-TR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Dicle Üniversitesi</a:t>
                      </a:r>
                      <a:endParaRPr lang="tr-TR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Hacettepe Üniversitesi</a:t>
                      </a:r>
                      <a:endParaRPr lang="tr-TR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Hacettepe Üniversitesi</a:t>
                      </a:r>
                      <a:endParaRPr lang="tr-TR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Arzu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EKİNCİ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Fizik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Atom ve Molekül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Fiziği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Atom ve </a:t>
                      </a: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Molerkül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Fiziği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3265">
                <a:tc>
                  <a:txBody>
                    <a:bodyPr/>
                    <a:lstStyle/>
                    <a:p>
                      <a:pPr algn="ctr"/>
                      <a:r>
                        <a:rPr lang="tr-TR" sz="11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Öğr</a:t>
                      </a:r>
                      <a:r>
                        <a:rPr lang="tr-TR" sz="11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.Gör.Emral GÜLÇEK 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Hemşirelik 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Halk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Sağlığı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Hemşireliği</a:t>
                      </a:r>
                      <a:endParaRPr lang="tr-TR" sz="11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Halk Sağlığı Hemşireliği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Üniversitesi</a:t>
                      </a:r>
                      <a:endParaRPr lang="tr-TR" sz="1100" b="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İnönü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Üniversitesi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İnönü üniversitesi (Devam</a:t>
                      </a:r>
                      <a:r>
                        <a:rPr lang="tr-TR" sz="11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ediyor 2019 Yılında Tamamlanacak )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3265"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Öğr</a:t>
                      </a:r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.Gör. Zeliha 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BÜYÜKBAYRAM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Hemşirelik </a:t>
                      </a:r>
                      <a:endParaRPr lang="tr-TR" sz="11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İç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Hastalıkları</a:t>
                      </a:r>
                    </a:p>
                    <a:p>
                      <a:pPr algn="ctr"/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Hemşireliği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Hemşirelik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Üniversitesi</a:t>
                      </a: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İnönü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Üniversitesi</a:t>
                      </a:r>
                      <a:endParaRPr lang="tr-TR" sz="11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İnönü Üniversitesi</a:t>
                      </a:r>
                      <a:r>
                        <a:rPr lang="tr-TR" sz="1100" b="0" i="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(Devam</a:t>
                      </a:r>
                      <a:r>
                        <a:rPr lang="tr-TR" sz="1100" b="0" i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ediyor 2018 Yılında Tamamlanacak)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Okt. Serap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DİRİKOLU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Hemşirelik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465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Okt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</a:t>
                      </a: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Dilcan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EREN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Hemşirelik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İNSAN KAYNAKLARI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28736"/>
            <a:ext cx="8258204" cy="4697427"/>
          </a:xfrm>
        </p:spPr>
        <p:txBody>
          <a:bodyPr/>
          <a:lstStyle/>
          <a:p>
            <a:r>
              <a:rPr lang="tr-TR" dirty="0" smtClean="0"/>
              <a:t>İdari Personel</a:t>
            </a:r>
          </a:p>
          <a:p>
            <a:pPr>
              <a:buNone/>
            </a:pP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361382"/>
              </p:ext>
            </p:extLst>
          </p:nvPr>
        </p:nvGraphicFramePr>
        <p:xfrm>
          <a:off x="467544" y="2204864"/>
          <a:ext cx="8424936" cy="34903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Adı Soyadı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err="1">
                          <a:latin typeface="Times New Roman"/>
                          <a:ea typeface="Calibri"/>
                          <a:cs typeface="Times New Roman"/>
                        </a:rPr>
                        <a:t>Ünvanı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Kadrosunun Bulunduğu Birim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Görevi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Tacettin ERDEN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Yüksekokul Sekreteri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İdari Personel Amiri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Sefer ERDEMCİ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Ayniyat Saymanı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Taşınır İşlemleri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err="1">
                          <a:latin typeface="Times New Roman"/>
                          <a:ea typeface="Calibri"/>
                          <a:cs typeface="Times New Roman"/>
                        </a:rPr>
                        <a:t>Nejdet</a:t>
                      </a: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 TİGÜ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Bilgisayar İşletmeni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Öğrenci </a:t>
                      </a: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İşleri/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Web Sayfa İşlemleri 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1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ESRA ASLAN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1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Bilgisayar İşletmeni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100" b="1" dirty="0" smtClean="0">
                          <a:latin typeface="Calibri"/>
                          <a:ea typeface="Calibri"/>
                          <a:cs typeface="Times New Roman"/>
                        </a:rPr>
                        <a:t>Sağlık Kültür Spor Daire Başkanlığı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100" b="1" dirty="0" smtClean="0">
                          <a:latin typeface="Times New Roman"/>
                          <a:ea typeface="Calibri"/>
                          <a:cs typeface="Times New Roman"/>
                        </a:rPr>
                        <a:t>Öğrenci İşleri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err="1">
                          <a:latin typeface="Times New Roman"/>
                          <a:ea typeface="Calibri"/>
                          <a:cs typeface="Times New Roman"/>
                        </a:rPr>
                        <a:t>Sıddık</a:t>
                      </a: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 ÖZER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Bilgisayar İşletmeni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smtClean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Mutemetlik, Maaş, Ekders Ödemeleri ve Diğer Ödemeler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err="1">
                          <a:latin typeface="Times New Roman"/>
                          <a:ea typeface="Calibri"/>
                          <a:cs typeface="Times New Roman"/>
                        </a:rPr>
                        <a:t>Haci</a:t>
                      </a: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 YILMAZ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Bilgisayar İşletmeni</a:t>
                      </a:r>
                      <a:endParaRPr lang="tr-TR" sz="11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Sekreter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Muhsin BEYDOĞAN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Hizmetli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smtClean="0">
                          <a:latin typeface="Times New Roman"/>
                          <a:ea typeface="Calibri"/>
                          <a:cs typeface="Times New Roman"/>
                        </a:rPr>
                        <a:t>Temizlik işleri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Resul BULUT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Hizmetli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Temizlik İşleri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HEMŞİRELİK BÖLÜMÜ ÇALIŞMALARI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067944" y="1600200"/>
            <a:ext cx="4752528" cy="4781128"/>
          </a:xfrm>
        </p:spPr>
        <p:txBody>
          <a:bodyPr/>
          <a:lstStyle/>
          <a:p>
            <a:pPr algn="just"/>
            <a:r>
              <a:rPr lang="tr-TR" dirty="0" smtClean="0"/>
              <a:t>Hemşirelik Bölümü Staj Üniforması ile ilgili Yönetim Kurulu Kararı ile Yarıyıl İçi Klinik Uygulamaları ve Yaz Stajı ile ilgili Staj Yönergesi oluşturulmuştur.</a:t>
            </a:r>
            <a:endParaRPr lang="tr-TR" dirty="0"/>
          </a:p>
        </p:txBody>
      </p:sp>
      <p:pic>
        <p:nvPicPr>
          <p:cNvPr id="4" name="3 Resim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700808"/>
            <a:ext cx="3312368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HEMŞİRELİK BÖLÜMÜ ÇALIŞMALARI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err="1" smtClean="0"/>
              <a:t>Erasmus</a:t>
            </a:r>
            <a:r>
              <a:rPr lang="tr-TR" dirty="0" smtClean="0"/>
              <a:t>, Farabi ve Mevlana’dan sorumlu Öğretim Elemanlarına bilgilendirme yazıları yazılarak birim web sayfasında yayınlanmıştır.</a:t>
            </a:r>
            <a:endParaRPr lang="tr-TR" dirty="0"/>
          </a:p>
        </p:txBody>
      </p:sp>
      <p:pic>
        <p:nvPicPr>
          <p:cNvPr id="7" name="6 Resim" descr="indir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501008"/>
            <a:ext cx="2376264" cy="3024336"/>
          </a:xfrm>
          <a:prstGeom prst="rect">
            <a:avLst/>
          </a:prstGeom>
        </p:spPr>
      </p:pic>
      <p:pic>
        <p:nvPicPr>
          <p:cNvPr id="8" name="7 Resim" descr="indir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429000"/>
            <a:ext cx="2736304" cy="3024336"/>
          </a:xfrm>
          <a:prstGeom prst="rect">
            <a:avLst/>
          </a:prstGeom>
        </p:spPr>
      </p:pic>
      <p:pic>
        <p:nvPicPr>
          <p:cNvPr id="9" name="8 Resim" descr="indir (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3356992"/>
            <a:ext cx="2300858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HEMŞİRELİK BÖLÜMÜ ÇALIŞMALARI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smtClean="0"/>
              <a:t>Yüksekokulumuz Akademik Personelinin öğrencilerle daha verimli zaman geçirmeleri için “Danışmanlık Saati” uygulaması başlatılmış olup danışmanlık saatleri tüm öğretim elemanlarının çalışma odalarının kapılarına asılmıştır.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BÖLÜM AÇMA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“Sosyal Hizmetler”, “Çocuk Gelişimi” Bölümlerinin açılması teklif edilmiş olup YÖK tarafından kabul edilmiştir.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AKADEMİK ÇALIŞMALAR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tr-TR" dirty="0" smtClean="0"/>
              <a:t>	Yüksekokulumuz adresli; </a:t>
            </a:r>
          </a:p>
          <a:p>
            <a:pPr algn="just">
              <a:buNone/>
            </a:pPr>
            <a:r>
              <a:rPr lang="tr-TR" dirty="0" smtClean="0"/>
              <a:t>    40 adet SCI, 1 adet Ulusal Hakemli, 2 adet Uluslararası hakemli dergi kapsamında yayın yapılmış olup sonuçlandırılmış 1 adet BAP   projesi sonuçlanmış olup 2 adet BAP projesi devam etmektedir.</a:t>
            </a:r>
            <a:endParaRPr lang="tr-T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AKADEMİK ÇALIŞMALAR</a:t>
            </a:r>
            <a:endParaRPr lang="tr-TR" dirty="0"/>
          </a:p>
        </p:txBody>
      </p:sp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467544" y="1844821"/>
          <a:ext cx="8352928" cy="2580262"/>
        </p:xfrm>
        <a:graphic>
          <a:graphicData uri="http://schemas.openxmlformats.org/drawingml/2006/table">
            <a:tbl>
              <a:tblPr/>
              <a:tblGrid>
                <a:gridCol w="4947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50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348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Biriminizde </a:t>
                      </a: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Çalışan Personellerin Yurt İçinde Katıldığı Sempozyum, Kongre ve Konferans Sayıları  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Sempozyum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3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Kongre</a:t>
                      </a:r>
                      <a:endParaRPr lang="tr-T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smtClean="0"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Konferans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Seminer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31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TOPLAM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2017 YILI MALİ HARCAMALAR</a:t>
            </a:r>
            <a:endParaRPr lang="tr-TR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9708067"/>
              </p:ext>
            </p:extLst>
          </p:nvPr>
        </p:nvGraphicFramePr>
        <p:xfrm>
          <a:off x="457200" y="1600200"/>
          <a:ext cx="7709228" cy="392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01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26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Sıra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</a:rPr>
                        <a:t> No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Yapılan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</a:rPr>
                        <a:t> İşin Adı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Alım Şekli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Ödeme Kalemi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Tarihi 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Tutarı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Bahçe Aydınlatma Direkleri İçin</a:t>
                      </a:r>
                      <a:r>
                        <a:rPr lang="tr-TR" sz="900" baseline="0" dirty="0" smtClean="0"/>
                        <a:t> Ampul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Doğrudan Temin 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Tüketime Yönelik Mal ve Malzeme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05.04.2017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2.625,00 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Sağlık Laboratuarı</a:t>
                      </a:r>
                      <a:r>
                        <a:rPr lang="tr-TR" sz="900" baseline="0" dirty="0" smtClean="0"/>
                        <a:t>  için </a:t>
                      </a:r>
                      <a:r>
                        <a:rPr lang="tr-TR" sz="900" dirty="0" smtClean="0"/>
                        <a:t>Laminant  Parke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Tüketime Yönelik Mal ve Malzeme Alımı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10.04.2017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1.829,00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3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Termosifon </a:t>
                      </a:r>
                      <a:r>
                        <a:rPr lang="tr-TR" sz="900" baseline="0" dirty="0" smtClean="0"/>
                        <a:t> Alımı (Banyo İçin 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Diğer Dayanıklı Mal ve Malzeme Alımları  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02.05.2017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1.044,30</a:t>
                      </a:r>
                      <a:r>
                        <a:rPr lang="tr-TR" sz="900" baseline="0" dirty="0" smtClean="0"/>
                        <a:t> 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4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Hidrofor Alımı 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Diğer Dayanıklı Mal ve Malzeme Alımları  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09.05.2017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7.493 ,00</a:t>
                      </a:r>
                      <a:r>
                        <a:rPr lang="tr-TR" sz="900" baseline="0" dirty="0" smtClean="0"/>
                        <a:t>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Perde Alımı  ve Çim Biçme  Makinası</a:t>
                      </a:r>
                      <a:r>
                        <a:rPr lang="tr-TR" sz="900" baseline="0" dirty="0" smtClean="0"/>
                        <a:t> Bakım ve  Onarımı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Nakit Avans 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err="1" smtClean="0"/>
                        <a:t>Böro</a:t>
                      </a:r>
                      <a:r>
                        <a:rPr lang="tr-TR" sz="900" baseline="0" dirty="0" smtClean="0"/>
                        <a:t>  ve Mal ve </a:t>
                      </a:r>
                      <a:r>
                        <a:rPr lang="tr-TR" sz="900" baseline="0" dirty="0" err="1" smtClean="0"/>
                        <a:t>Malz</a:t>
                      </a:r>
                      <a:r>
                        <a:rPr lang="tr-TR" sz="900" baseline="0" dirty="0" smtClean="0"/>
                        <a:t>. Alımı</a:t>
                      </a:r>
                    </a:p>
                    <a:p>
                      <a:r>
                        <a:rPr lang="tr-TR" sz="900" baseline="0" dirty="0" smtClean="0"/>
                        <a:t>Diğer Bakım ve Onarım </a:t>
                      </a:r>
                      <a:r>
                        <a:rPr lang="tr-TR" sz="900" baseline="0" dirty="0" err="1" smtClean="0"/>
                        <a:t>Gid</a:t>
                      </a:r>
                      <a:r>
                        <a:rPr lang="tr-TR" sz="900" baseline="0" dirty="0" smtClean="0"/>
                        <a:t>.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30.06.2017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1.200,00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Boya ve</a:t>
                      </a:r>
                      <a:r>
                        <a:rPr lang="tr-TR" sz="900" baseline="0" dirty="0" smtClean="0"/>
                        <a:t> Bahçe Malzemesi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Tüketime Yönelik Mal ve Malzeme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13.11.2017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9.422,30 TL.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Tabela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Diğer Kırtasiye ve Büro</a:t>
                      </a:r>
                      <a:r>
                        <a:rPr lang="tr-TR" sz="900" baseline="0" dirty="0" smtClean="0"/>
                        <a:t> Malzemesi Alımları</a:t>
                      </a:r>
                      <a:endParaRPr lang="tr-TR" sz="9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08.12.2017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5.015,00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8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Projeksiyon Cihazı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Diğer Dayanıklı Mal ve Malzeme Alımları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15.12.2017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4.861,60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33.490,20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AKADEMİK VE İDARİ ÇALIŞMALAR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dirty="0" smtClean="0"/>
              <a:t>Akademik ve İdari Personel Görev tanımları yapılarak tüm personelin görev, yetki ve sorumlulukları ilgili kişilere tebliğ edilmiştir.</a:t>
            </a:r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tr-TR" dirty="0" smtClean="0"/>
              <a:t>ETKİNLİKLER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/>
          <a:lstStyle/>
          <a:p>
            <a:pPr algn="just"/>
            <a:r>
              <a:rPr lang="tr-TR" dirty="0" smtClean="0"/>
              <a:t>Organ Bağışı Haftası ve Madde Kullanımı- Bağımlılığı ile Mücadele Konulu Seminere öğrencilerimizle aktif katılım sağlanmıştır.</a:t>
            </a:r>
            <a:endParaRPr lang="tr-TR" dirty="0"/>
          </a:p>
        </p:txBody>
      </p:sp>
      <p:pic>
        <p:nvPicPr>
          <p:cNvPr id="4" name="3 Resim" descr="siirt_uni_20141118155355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708920"/>
            <a:ext cx="7776864" cy="3672408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tr-TR" dirty="0" smtClean="0"/>
              <a:t>ETKİNLİKLER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201622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tr-TR" dirty="0"/>
              <a:t>Siirt Üniversitesi Sağlık Yüksekokulu  Öğretim Üyelerinden Yrd. Doç. Dr. Meryem SALMAN ve Yrd. Doç. Dr. M</a:t>
            </a:r>
            <a:r>
              <a:rPr lang="tr-TR" dirty="0" smtClean="0"/>
              <a:t>. Salih </a:t>
            </a:r>
            <a:r>
              <a:rPr lang="tr-TR" dirty="0"/>
              <a:t>EYGİ koordinatörlüğünde "Bilimin Işığında Engelsiz Yaşam" projesi kapsamında Hemşirelik Bölümü 3. sınıf öğrencilerinden  SEÇ312-Topluma Hizmet ve Rehberlik dersini alan 50 gönüllü öğrenci ve Yüksekokulumuz Öğretim Elemanlarının katılımı ile Siirt Engelsiz Yaşam Bakım ve Rehabilitasyon Merkezi'ne  </a:t>
            </a:r>
            <a:r>
              <a:rPr lang="tr-TR" dirty="0" smtClean="0"/>
              <a:t>ziyaret </a:t>
            </a:r>
            <a:r>
              <a:rPr lang="tr-TR" dirty="0"/>
              <a:t>gerçekleştirildi.</a:t>
            </a:r>
          </a:p>
        </p:txBody>
      </p:sp>
      <p:pic>
        <p:nvPicPr>
          <p:cNvPr id="1026" name="Picture 2" descr="http://saglik.siirt.edu.tr/foto/aktivite/20165910418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40968"/>
            <a:ext cx="799288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132600"/>
            <a:ext cx="8424935" cy="276998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din_trregular"/>
                <a:cs typeface="Arial" pitchFamily="34" charset="0"/>
              </a:rPr>
              <a:t>D</a:t>
            </a:r>
            <a:r>
              <a:rPr kumimoji="0" lang="tr-TR" altLang="tr-TR" sz="1800" b="1" i="0" u="none" strike="noStrike" cap="none" normalizeH="0" baseline="0" dirty="0" smtClean="0" bmk="">
                <a:ln>
                  <a:noFill/>
                </a:ln>
                <a:solidFill>
                  <a:srgbClr val="FF0000"/>
                </a:solidFill>
                <a:effectLst/>
                <a:latin typeface="din_trregular"/>
                <a:cs typeface="Arial" pitchFamily="34" charset="0"/>
              </a:rPr>
              <a:t>icle Kalkınma Ajansı 2016 Yılı Teknik Destek Programı kapsamında;</a:t>
            </a: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 </a:t>
            </a:r>
            <a:endParaRPr kumimoji="0" lang="tr-TR" altLang="tr-T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	Üniversitemizin bilimsel çalışma kapasitesini arttırmak, öğretim elemanının bilimsel araştırma sürecinde temel istatistik analizlerinden olan IBM SPSS paket programını uygulayabilmesi amacıyla 14-30 Ekim 2016 tarihleri arasında Sağlık Yüksekokulu bilgisayar laboratuvarında 78 Öğretim Elemanının katılımı ile "Araştırma, Planlama, Parametre Tahminleri, Güç Analizi, Grafikler, Normal dağılım, Hipotez oluşturma, Parametrik ve </a:t>
            </a:r>
            <a:r>
              <a:rPr kumimoji="0" lang="tr-TR" altLang="tr-TR" sz="18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non</a:t>
            </a: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-parametrik Testleri, Regresyon Analizleri" gibi konuları içeren </a:t>
            </a:r>
            <a:r>
              <a:rPr kumimoji="0" lang="tr-TR" altLang="tr-TR" sz="1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"IBM SPSS İle İstatistiksel Veri Analizi Eğitimi"</a:t>
            </a: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 programı düzenlenmiştir.</a:t>
            </a: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842493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38894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ETKİNLİKLER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44824"/>
            <a:ext cx="4186808" cy="3240361"/>
          </a:xfrm>
        </p:spPr>
        <p:txBody>
          <a:bodyPr>
            <a:normAutofit/>
          </a:bodyPr>
          <a:lstStyle/>
          <a:p>
            <a:pPr algn="just"/>
            <a:r>
              <a:rPr lang="tr-TR" dirty="0" smtClean="0"/>
              <a:t>Hemşirelik Öğrencileri Topluluğu ile birlikte Engelliler için “Mavi Kapak Toplama Kampanyası” düzenlenmiştir.</a:t>
            </a:r>
            <a:endParaRPr lang="tr-TR" dirty="0"/>
          </a:p>
        </p:txBody>
      </p:sp>
      <p:pic>
        <p:nvPicPr>
          <p:cNvPr id="4" name="3 Resim" descr="indi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124744"/>
            <a:ext cx="4032448" cy="52565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1982</TotalTime>
  <Words>1083</Words>
  <Application>Microsoft Office PowerPoint</Application>
  <PresentationFormat>Ekran Gösterisi (4:3)</PresentationFormat>
  <Paragraphs>327</Paragraphs>
  <Slides>33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33</vt:i4>
      </vt:variant>
    </vt:vector>
  </HeadingPairs>
  <TitlesOfParts>
    <vt:vector size="39" baseType="lpstr">
      <vt:lpstr>Arial</vt:lpstr>
      <vt:lpstr>Calibri</vt:lpstr>
      <vt:lpstr>din_trregular</vt:lpstr>
      <vt:lpstr>Times New Roman</vt:lpstr>
      <vt:lpstr>Wingdings</vt:lpstr>
      <vt:lpstr>Ofis Teması</vt:lpstr>
      <vt:lpstr>SAĞLIK YÜKSEKOKULU</vt:lpstr>
      <vt:lpstr>Yüksekokulumuz Tarihçesi</vt:lpstr>
      <vt:lpstr>PowerPoint Sunusu</vt:lpstr>
      <vt:lpstr>MİSYON VE VİZYON </vt:lpstr>
      <vt:lpstr> Yüksekokulumuz Öğrenci Alınan Bölümleri </vt:lpstr>
      <vt:lpstr>Yüksekokulumuz Öğrenci Alınmayan Bölümleri </vt:lpstr>
      <vt:lpstr>Yüksekokulumuz Fiziki Yapısı</vt:lpstr>
      <vt:lpstr>PowerPoint Sunusu</vt:lpstr>
      <vt:lpstr>PowerPoint Sunusu</vt:lpstr>
      <vt:lpstr>PowerPoint Sunusu</vt:lpstr>
      <vt:lpstr>PowerPoint Sunusu</vt:lpstr>
      <vt:lpstr>Yüksekokulumuz Fiziki Yapısı</vt:lpstr>
      <vt:lpstr>PowerPoint Sunusu</vt:lpstr>
      <vt:lpstr>SAĞLIK YÜKSEKOKULU LABORATUVAR</vt:lpstr>
      <vt:lpstr>SAĞLIK YÜKSEKOKULU LABORATUVAR</vt:lpstr>
      <vt:lpstr>Öğrenci Bilgileri</vt:lpstr>
      <vt:lpstr>Değişim Programları</vt:lpstr>
      <vt:lpstr>İNSAN KAYNAKLARI</vt:lpstr>
      <vt:lpstr>İNSAN KAYNAKLARI</vt:lpstr>
      <vt:lpstr>PowerPoint Sunusu</vt:lpstr>
      <vt:lpstr>İNSAN KAYNAKLARI</vt:lpstr>
      <vt:lpstr>HEMŞİRELİK BÖLÜMÜ ÇALIŞMALARI</vt:lpstr>
      <vt:lpstr>HEMŞİRELİK BÖLÜMÜ ÇALIŞMALARI</vt:lpstr>
      <vt:lpstr>HEMŞİRELİK BÖLÜMÜ ÇALIŞMALARI</vt:lpstr>
      <vt:lpstr>BÖLÜM AÇMA</vt:lpstr>
      <vt:lpstr>AKADEMİK ÇALIŞMALAR</vt:lpstr>
      <vt:lpstr>AKADEMİK ÇALIŞMALAR</vt:lpstr>
      <vt:lpstr>2017 YILI MALİ HARCAMALAR</vt:lpstr>
      <vt:lpstr>AKADEMİK VE İDARİ ÇALIŞMALAR</vt:lpstr>
      <vt:lpstr>ETKİNLİKLER</vt:lpstr>
      <vt:lpstr>ETKİNLİKLER</vt:lpstr>
      <vt:lpstr>Dicle Kalkınma Ajansı 2016 Yılı Teknik Destek Programı kapsamında;    Üniversitemizin bilimsel çalışma kapasitesini arttırmak, öğretim elemanının bilimsel araştırma sürecinde temel istatistik analizlerinden olan IBM SPSS paket programını uygulayabilmesi amacıyla 14-30 Ekim 2016 tarihleri arasında Sağlık Yüksekokulu bilgisayar laboratuvarında 78 Öğretim Elemanının katılımı ile "Araştırma, Planlama, Parametre Tahminleri, Güç Analizi, Grafikler, Normal dağılım, Hipotez oluşturma, Parametrik ve non-parametrik Testleri, Regresyon Analizleri" gibi konuları içeren "IBM SPSS İle İstatistiksel Veri Analizi Eğitimi" programı düzenlenmiştir.</vt:lpstr>
      <vt:lpstr>ETKİNLİKLER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SAĞLIK YÜKSEKOKULU</dc:title>
  <dc:creator>sağlık</dc:creator>
  <cp:lastModifiedBy>Siirt Üniversitesi</cp:lastModifiedBy>
  <cp:revision>187</cp:revision>
  <dcterms:created xsi:type="dcterms:W3CDTF">2015-03-03T07:29:04Z</dcterms:created>
  <dcterms:modified xsi:type="dcterms:W3CDTF">2020-02-18T12:19:26Z</dcterms:modified>
</cp:coreProperties>
</file>